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849" r:id="rId2"/>
    <p:sldId id="803" r:id="rId3"/>
    <p:sldId id="812" r:id="rId4"/>
    <p:sldId id="786" r:id="rId5"/>
    <p:sldId id="885" r:id="rId6"/>
    <p:sldId id="813" r:id="rId7"/>
    <p:sldId id="886" r:id="rId8"/>
    <p:sldId id="887" r:id="rId9"/>
    <p:sldId id="814" r:id="rId10"/>
    <p:sldId id="879" r:id="rId11"/>
    <p:sldId id="818" r:id="rId12"/>
    <p:sldId id="884" r:id="rId13"/>
    <p:sldId id="816" r:id="rId14"/>
    <p:sldId id="883" r:id="rId15"/>
    <p:sldId id="817" r:id="rId16"/>
    <p:sldId id="878" r:id="rId17"/>
    <p:sldId id="877" r:id="rId18"/>
    <p:sldId id="821" r:id="rId19"/>
    <p:sldId id="822" r:id="rId20"/>
    <p:sldId id="823" r:id="rId21"/>
    <p:sldId id="824" r:id="rId22"/>
    <p:sldId id="825" r:id="rId23"/>
    <p:sldId id="826" r:id="rId24"/>
    <p:sldId id="830" r:id="rId25"/>
    <p:sldId id="829" r:id="rId26"/>
    <p:sldId id="832" r:id="rId27"/>
    <p:sldId id="833" r:id="rId28"/>
    <p:sldId id="834" r:id="rId29"/>
    <p:sldId id="835" r:id="rId30"/>
    <p:sldId id="838" r:id="rId31"/>
    <p:sldId id="837" r:id="rId32"/>
    <p:sldId id="839" r:id="rId33"/>
    <p:sldId id="840" r:id="rId34"/>
    <p:sldId id="841" r:id="rId35"/>
    <p:sldId id="842" r:id="rId36"/>
    <p:sldId id="843" r:id="rId37"/>
    <p:sldId id="851" r:id="rId38"/>
    <p:sldId id="852" r:id="rId39"/>
    <p:sldId id="853" r:id="rId40"/>
    <p:sldId id="854" r:id="rId41"/>
    <p:sldId id="855" r:id="rId42"/>
    <p:sldId id="856" r:id="rId43"/>
    <p:sldId id="857" r:id="rId44"/>
    <p:sldId id="858" r:id="rId45"/>
    <p:sldId id="859" r:id="rId46"/>
    <p:sldId id="860" r:id="rId47"/>
    <p:sldId id="861" r:id="rId48"/>
    <p:sldId id="862" r:id="rId49"/>
    <p:sldId id="863" r:id="rId50"/>
    <p:sldId id="864" r:id="rId51"/>
    <p:sldId id="865" r:id="rId52"/>
    <p:sldId id="866" r:id="rId53"/>
    <p:sldId id="876" r:id="rId54"/>
    <p:sldId id="868" r:id="rId55"/>
    <p:sldId id="881" r:id="rId56"/>
    <p:sldId id="880" r:id="rId57"/>
    <p:sldId id="871" r:id="rId58"/>
    <p:sldId id="882" r:id="rId59"/>
    <p:sldId id="873" r:id="rId60"/>
    <p:sldId id="874" r:id="rId61"/>
    <p:sldId id="875" r:id="rId62"/>
  </p:sldIdLst>
  <p:sldSz cx="9144000" cy="6858000" type="screen4x3"/>
  <p:notesSz cx="68580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00"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sz="3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3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3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300" kern="1200">
        <a:solidFill>
          <a:schemeClr val="tx1"/>
        </a:solidFill>
        <a:latin typeface="Book Antiqua" pitchFamily="18" charset="0"/>
        <a:ea typeface="+mn-ea"/>
        <a:cs typeface="+mn-cs"/>
      </a:defRPr>
    </a:lvl5pPr>
    <a:lvl6pPr marL="2286000" algn="l" defTabSz="914400" rtl="0" eaLnBrk="1" latinLnBrk="0" hangingPunct="1">
      <a:defRPr sz="300" kern="1200">
        <a:solidFill>
          <a:schemeClr val="tx1"/>
        </a:solidFill>
        <a:latin typeface="Book Antiqua" pitchFamily="18" charset="0"/>
        <a:ea typeface="+mn-ea"/>
        <a:cs typeface="+mn-cs"/>
      </a:defRPr>
    </a:lvl6pPr>
    <a:lvl7pPr marL="2743200" algn="l" defTabSz="914400" rtl="0" eaLnBrk="1" latinLnBrk="0" hangingPunct="1">
      <a:defRPr sz="300" kern="1200">
        <a:solidFill>
          <a:schemeClr val="tx1"/>
        </a:solidFill>
        <a:latin typeface="Book Antiqua" pitchFamily="18" charset="0"/>
        <a:ea typeface="+mn-ea"/>
        <a:cs typeface="+mn-cs"/>
      </a:defRPr>
    </a:lvl7pPr>
    <a:lvl8pPr marL="3200400" algn="l" defTabSz="914400" rtl="0" eaLnBrk="1" latinLnBrk="0" hangingPunct="1">
      <a:defRPr sz="300" kern="1200">
        <a:solidFill>
          <a:schemeClr val="tx1"/>
        </a:solidFill>
        <a:latin typeface="Book Antiqua" pitchFamily="18" charset="0"/>
        <a:ea typeface="+mn-ea"/>
        <a:cs typeface="+mn-cs"/>
      </a:defRPr>
    </a:lvl8pPr>
    <a:lvl9pPr marL="3657600" algn="l" defTabSz="914400" rtl="0" eaLnBrk="1" latinLnBrk="0" hangingPunct="1">
      <a:defRPr sz="300"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3399FF"/>
    <a:srgbClr val="1C9903"/>
    <a:srgbClr val="FFFF66"/>
    <a:srgbClr val="BE004D"/>
    <a:srgbClr val="077F43"/>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97" autoAdjust="0"/>
    <p:restoredTop sz="96835" autoAdjust="0"/>
  </p:normalViewPr>
  <p:slideViewPr>
    <p:cSldViewPr>
      <p:cViewPr>
        <p:scale>
          <a:sx n="75" d="100"/>
          <a:sy n="75" d="100"/>
        </p:scale>
        <p:origin x="-1176"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48"/>
    </p:cViewPr>
  </p:sorterViewPr>
  <p:notesViewPr>
    <p:cSldViewPr>
      <p:cViewPr varScale="1">
        <p:scale>
          <a:sx n="60" d="100"/>
          <a:sy n="60" d="100"/>
        </p:scale>
        <p:origin x="-1650"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861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4838"/>
            <a:ext cx="5029200" cy="4183062"/>
          </a:xfrm>
          <a:prstGeom prst="rect">
            <a:avLst/>
          </a:prstGeom>
          <a:noFill/>
          <a:ln w="12700">
            <a:noFill/>
            <a:miter lim="800000"/>
            <a:headEnd/>
            <a:tailEnd/>
          </a:ln>
          <a:effectLst/>
        </p:spPr>
        <p:txBody>
          <a:bodyPr vert="horz" wrap="square" lIns="91981" tIns="45183" rIns="91981" bIns="4518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07" name="Rectangle 3"/>
          <p:cNvSpPr>
            <a:spLocks noGrp="1" noRot="1" noChangeAspect="1" noChangeArrowheads="1" noTextEdit="1"/>
          </p:cNvSpPr>
          <p:nvPr>
            <p:ph type="sldImg" idx="2"/>
          </p:nvPr>
        </p:nvSpPr>
        <p:spPr bwMode="auto">
          <a:xfrm>
            <a:off x="1114425" y="704850"/>
            <a:ext cx="4629150" cy="34718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838464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04900" y="696913"/>
            <a:ext cx="4648200" cy="3486150"/>
          </a:xfrm>
          <a:ln/>
        </p:spPr>
      </p:sp>
      <p:sp>
        <p:nvSpPr>
          <p:cNvPr id="52227" name="Rectangle 3"/>
          <p:cNvSpPr>
            <a:spLocks noGrp="1" noChangeArrowheads="1"/>
          </p:cNvSpPr>
          <p:nvPr>
            <p:ph type="body" idx="1"/>
          </p:nvPr>
        </p:nvSpPr>
        <p:spPr>
          <a:xfrm>
            <a:off x="914400" y="4414838"/>
            <a:ext cx="5029200" cy="4184650"/>
          </a:xfrm>
          <a:noFill/>
          <a:ln w="9525"/>
        </p:spPr>
        <p:txBody>
          <a:bodyPr lIns="92728" tIns="46364" rIns="92728" bIns="46364"/>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4900" y="696913"/>
            <a:ext cx="4648200" cy="3486150"/>
          </a:xfrm>
          <a:ln/>
        </p:spPr>
      </p:sp>
      <p:sp>
        <p:nvSpPr>
          <p:cNvPr id="50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7463" y="219075"/>
            <a:ext cx="1938337" cy="565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7688" y="219075"/>
            <a:ext cx="5667375"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8" y="1676400"/>
            <a:ext cx="3802062"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2150" y="1676400"/>
            <a:ext cx="3803650"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547688" y="219075"/>
            <a:ext cx="7758112" cy="115252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547688" y="1676400"/>
            <a:ext cx="7758112" cy="42005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28"/>
          <p:cNvGrpSpPr>
            <a:grpSpLocks/>
          </p:cNvGrpSpPr>
          <p:nvPr userDrawn="1"/>
        </p:nvGrpSpPr>
        <p:grpSpPr bwMode="auto">
          <a:xfrm>
            <a:off x="0" y="6400800"/>
            <a:ext cx="9144000" cy="184150"/>
            <a:chOff x="0" y="4061"/>
            <a:chExt cx="5760" cy="116"/>
          </a:xfrm>
        </p:grpSpPr>
        <p:sp>
          <p:nvSpPr>
            <p:cNvPr id="1048" name="Freeform 24"/>
            <p:cNvSpPr>
              <a:spLocks/>
            </p:cNvSpPr>
            <p:nvPr userDrawn="1"/>
          </p:nvSpPr>
          <p:spPr bwMode="auto">
            <a:xfrm>
              <a:off x="4194" y="4061"/>
              <a:ext cx="166" cy="116"/>
            </a:xfrm>
            <a:custGeom>
              <a:avLst/>
              <a:gdLst/>
              <a:ahLst/>
              <a:cxnLst>
                <a:cxn ang="0">
                  <a:pos x="160" y="0"/>
                </a:cxn>
                <a:cxn ang="0">
                  <a:pos x="151" y="0"/>
                </a:cxn>
                <a:cxn ang="0">
                  <a:pos x="143" y="0"/>
                </a:cxn>
                <a:cxn ang="0">
                  <a:pos x="137" y="1"/>
                </a:cxn>
                <a:cxn ang="0">
                  <a:pos x="129" y="2"/>
                </a:cxn>
                <a:cxn ang="0">
                  <a:pos x="123" y="5"/>
                </a:cxn>
                <a:cxn ang="0">
                  <a:pos x="119" y="10"/>
                </a:cxn>
                <a:cxn ang="0">
                  <a:pos x="116" y="19"/>
                </a:cxn>
                <a:cxn ang="0">
                  <a:pos x="114" y="31"/>
                </a:cxn>
                <a:cxn ang="0">
                  <a:pos x="111" y="43"/>
                </a:cxn>
                <a:cxn ang="0">
                  <a:pos x="109" y="52"/>
                </a:cxn>
                <a:cxn ang="0">
                  <a:pos x="107" y="62"/>
                </a:cxn>
                <a:cxn ang="0">
                  <a:pos x="105" y="72"/>
                </a:cxn>
                <a:cxn ang="0">
                  <a:pos x="103" y="84"/>
                </a:cxn>
                <a:cxn ang="0">
                  <a:pos x="100" y="96"/>
                </a:cxn>
                <a:cxn ang="0">
                  <a:pos x="97" y="105"/>
                </a:cxn>
                <a:cxn ang="0">
                  <a:pos x="93" y="110"/>
                </a:cxn>
                <a:cxn ang="0">
                  <a:pos x="87" y="113"/>
                </a:cxn>
                <a:cxn ang="0">
                  <a:pos x="79" y="114"/>
                </a:cxn>
                <a:cxn ang="0">
                  <a:pos x="72" y="115"/>
                </a:cxn>
                <a:cxn ang="0">
                  <a:pos x="64" y="115"/>
                </a:cxn>
                <a:cxn ang="0">
                  <a:pos x="55" y="115"/>
                </a:cxn>
                <a:cxn ang="0">
                  <a:pos x="0" y="115"/>
                </a:cxn>
                <a:cxn ang="0">
                  <a:pos x="10" y="115"/>
                </a:cxn>
                <a:cxn ang="0">
                  <a:pos x="18" y="115"/>
                </a:cxn>
                <a:cxn ang="0">
                  <a:pos x="26" y="115"/>
                </a:cxn>
                <a:cxn ang="0">
                  <a:pos x="32" y="114"/>
                </a:cxn>
                <a:cxn ang="0">
                  <a:pos x="40" y="112"/>
                </a:cxn>
                <a:cxn ang="0">
                  <a:pos x="46" y="108"/>
                </a:cxn>
                <a:cxn ang="0">
                  <a:pos x="49" y="101"/>
                </a:cxn>
                <a:cxn ang="0">
                  <a:pos x="51" y="90"/>
                </a:cxn>
                <a:cxn ang="0">
                  <a:pos x="54" y="76"/>
                </a:cxn>
                <a:cxn ang="0">
                  <a:pos x="56" y="67"/>
                </a:cxn>
                <a:cxn ang="0">
                  <a:pos x="58" y="57"/>
                </a:cxn>
                <a:cxn ang="0">
                  <a:pos x="60" y="47"/>
                </a:cxn>
                <a:cxn ang="0">
                  <a:pos x="62" y="38"/>
                </a:cxn>
                <a:cxn ang="0">
                  <a:pos x="65" y="24"/>
                </a:cxn>
                <a:cxn ang="0">
                  <a:pos x="67" y="14"/>
                </a:cxn>
                <a:cxn ang="0">
                  <a:pos x="70" y="7"/>
                </a:cxn>
                <a:cxn ang="0">
                  <a:pos x="75" y="3"/>
                </a:cxn>
                <a:cxn ang="0">
                  <a:pos x="84" y="1"/>
                </a:cxn>
                <a:cxn ang="0">
                  <a:pos x="89" y="0"/>
                </a:cxn>
                <a:cxn ang="0">
                  <a:pos x="97" y="0"/>
                </a:cxn>
                <a:cxn ang="0">
                  <a:pos x="105" y="0"/>
                </a:cxn>
                <a:cxn ang="0">
                  <a:pos x="115" y="0"/>
                </a:cxn>
              </a:cxnLst>
              <a:rect l="0" t="0" r="r" b="b"/>
              <a:pathLst>
                <a:path w="166" h="116">
                  <a:moveTo>
                    <a:pt x="165" y="0"/>
                  </a:moveTo>
                  <a:lnTo>
                    <a:pt x="160" y="0"/>
                  </a:lnTo>
                  <a:lnTo>
                    <a:pt x="155" y="0"/>
                  </a:lnTo>
                  <a:lnTo>
                    <a:pt x="151" y="0"/>
                  </a:lnTo>
                  <a:lnTo>
                    <a:pt x="147" y="0"/>
                  </a:lnTo>
                  <a:lnTo>
                    <a:pt x="143" y="0"/>
                  </a:lnTo>
                  <a:lnTo>
                    <a:pt x="140" y="0"/>
                  </a:lnTo>
                  <a:lnTo>
                    <a:pt x="137" y="1"/>
                  </a:lnTo>
                  <a:lnTo>
                    <a:pt x="134" y="1"/>
                  </a:lnTo>
                  <a:lnTo>
                    <a:pt x="129" y="2"/>
                  </a:lnTo>
                  <a:lnTo>
                    <a:pt x="126" y="3"/>
                  </a:lnTo>
                  <a:lnTo>
                    <a:pt x="123" y="5"/>
                  </a:lnTo>
                  <a:lnTo>
                    <a:pt x="121" y="7"/>
                  </a:lnTo>
                  <a:lnTo>
                    <a:pt x="119" y="10"/>
                  </a:lnTo>
                  <a:lnTo>
                    <a:pt x="117" y="14"/>
                  </a:lnTo>
                  <a:lnTo>
                    <a:pt x="116" y="19"/>
                  </a:lnTo>
                  <a:lnTo>
                    <a:pt x="115" y="24"/>
                  </a:lnTo>
                  <a:lnTo>
                    <a:pt x="114" y="31"/>
                  </a:lnTo>
                  <a:lnTo>
                    <a:pt x="112" y="38"/>
                  </a:lnTo>
                  <a:lnTo>
                    <a:pt x="111" y="43"/>
                  </a:lnTo>
                  <a:lnTo>
                    <a:pt x="111" y="47"/>
                  </a:lnTo>
                  <a:lnTo>
                    <a:pt x="109" y="52"/>
                  </a:lnTo>
                  <a:lnTo>
                    <a:pt x="108" y="57"/>
                  </a:lnTo>
                  <a:lnTo>
                    <a:pt x="107" y="62"/>
                  </a:lnTo>
                  <a:lnTo>
                    <a:pt x="106" y="67"/>
                  </a:lnTo>
                  <a:lnTo>
                    <a:pt x="105" y="72"/>
                  </a:lnTo>
                  <a:lnTo>
                    <a:pt x="104" y="76"/>
                  </a:lnTo>
                  <a:lnTo>
                    <a:pt x="103" y="84"/>
                  </a:lnTo>
                  <a:lnTo>
                    <a:pt x="101" y="90"/>
                  </a:lnTo>
                  <a:lnTo>
                    <a:pt x="100" y="96"/>
                  </a:lnTo>
                  <a:lnTo>
                    <a:pt x="99" y="101"/>
                  </a:lnTo>
                  <a:lnTo>
                    <a:pt x="97" y="105"/>
                  </a:lnTo>
                  <a:lnTo>
                    <a:pt x="96" y="108"/>
                  </a:lnTo>
                  <a:lnTo>
                    <a:pt x="93" y="110"/>
                  </a:lnTo>
                  <a:lnTo>
                    <a:pt x="90" y="112"/>
                  </a:lnTo>
                  <a:lnTo>
                    <a:pt x="87" y="113"/>
                  </a:lnTo>
                  <a:lnTo>
                    <a:pt x="82" y="114"/>
                  </a:lnTo>
                  <a:lnTo>
                    <a:pt x="79" y="114"/>
                  </a:lnTo>
                  <a:lnTo>
                    <a:pt x="76" y="115"/>
                  </a:lnTo>
                  <a:lnTo>
                    <a:pt x="72" y="115"/>
                  </a:lnTo>
                  <a:lnTo>
                    <a:pt x="68" y="115"/>
                  </a:lnTo>
                  <a:lnTo>
                    <a:pt x="64" y="115"/>
                  </a:lnTo>
                  <a:lnTo>
                    <a:pt x="60" y="115"/>
                  </a:lnTo>
                  <a:lnTo>
                    <a:pt x="55" y="115"/>
                  </a:lnTo>
                  <a:lnTo>
                    <a:pt x="50" y="115"/>
                  </a:lnTo>
                  <a:lnTo>
                    <a:pt x="0" y="115"/>
                  </a:lnTo>
                  <a:lnTo>
                    <a:pt x="5" y="115"/>
                  </a:lnTo>
                  <a:lnTo>
                    <a:pt x="10" y="115"/>
                  </a:lnTo>
                  <a:lnTo>
                    <a:pt x="14" y="115"/>
                  </a:lnTo>
                  <a:lnTo>
                    <a:pt x="18" y="115"/>
                  </a:lnTo>
                  <a:lnTo>
                    <a:pt x="22" y="115"/>
                  </a:lnTo>
                  <a:lnTo>
                    <a:pt x="26" y="115"/>
                  </a:lnTo>
                  <a:lnTo>
                    <a:pt x="29" y="114"/>
                  </a:lnTo>
                  <a:lnTo>
                    <a:pt x="32" y="114"/>
                  </a:lnTo>
                  <a:lnTo>
                    <a:pt x="36" y="113"/>
                  </a:lnTo>
                  <a:lnTo>
                    <a:pt x="40" y="112"/>
                  </a:lnTo>
                  <a:lnTo>
                    <a:pt x="43" y="110"/>
                  </a:lnTo>
                  <a:lnTo>
                    <a:pt x="46" y="108"/>
                  </a:lnTo>
                  <a:lnTo>
                    <a:pt x="47" y="105"/>
                  </a:lnTo>
                  <a:lnTo>
                    <a:pt x="49" y="101"/>
                  </a:lnTo>
                  <a:lnTo>
                    <a:pt x="50" y="96"/>
                  </a:lnTo>
                  <a:lnTo>
                    <a:pt x="51" y="90"/>
                  </a:lnTo>
                  <a:lnTo>
                    <a:pt x="52" y="84"/>
                  </a:lnTo>
                  <a:lnTo>
                    <a:pt x="54" y="76"/>
                  </a:lnTo>
                  <a:lnTo>
                    <a:pt x="55" y="72"/>
                  </a:lnTo>
                  <a:lnTo>
                    <a:pt x="56" y="67"/>
                  </a:lnTo>
                  <a:lnTo>
                    <a:pt x="57" y="62"/>
                  </a:lnTo>
                  <a:lnTo>
                    <a:pt x="58" y="57"/>
                  </a:lnTo>
                  <a:lnTo>
                    <a:pt x="59" y="52"/>
                  </a:lnTo>
                  <a:lnTo>
                    <a:pt x="60" y="47"/>
                  </a:lnTo>
                  <a:lnTo>
                    <a:pt x="61" y="43"/>
                  </a:lnTo>
                  <a:lnTo>
                    <a:pt x="62" y="38"/>
                  </a:lnTo>
                  <a:lnTo>
                    <a:pt x="64" y="31"/>
                  </a:lnTo>
                  <a:lnTo>
                    <a:pt x="65" y="24"/>
                  </a:lnTo>
                  <a:lnTo>
                    <a:pt x="66" y="19"/>
                  </a:lnTo>
                  <a:lnTo>
                    <a:pt x="67" y="14"/>
                  </a:lnTo>
                  <a:lnTo>
                    <a:pt x="68" y="10"/>
                  </a:lnTo>
                  <a:lnTo>
                    <a:pt x="70" y="7"/>
                  </a:lnTo>
                  <a:lnTo>
                    <a:pt x="72" y="5"/>
                  </a:lnTo>
                  <a:lnTo>
                    <a:pt x="75" y="3"/>
                  </a:lnTo>
                  <a:lnTo>
                    <a:pt x="79" y="2"/>
                  </a:lnTo>
                  <a:lnTo>
                    <a:pt x="84" y="1"/>
                  </a:lnTo>
                  <a:lnTo>
                    <a:pt x="87" y="1"/>
                  </a:lnTo>
                  <a:lnTo>
                    <a:pt x="89" y="0"/>
                  </a:lnTo>
                  <a:lnTo>
                    <a:pt x="93" y="0"/>
                  </a:lnTo>
                  <a:lnTo>
                    <a:pt x="97" y="0"/>
                  </a:lnTo>
                  <a:lnTo>
                    <a:pt x="101" y="0"/>
                  </a:lnTo>
                  <a:lnTo>
                    <a:pt x="105" y="0"/>
                  </a:lnTo>
                  <a:lnTo>
                    <a:pt x="109" y="0"/>
                  </a:lnTo>
                  <a:lnTo>
                    <a:pt x="115" y="0"/>
                  </a:lnTo>
                  <a:lnTo>
                    <a:pt x="164" y="0"/>
                  </a:lnTo>
                </a:path>
              </a:pathLst>
            </a:custGeom>
            <a:noFill/>
            <a:ln w="25400" cap="rnd" cmpd="sng">
              <a:solidFill>
                <a:schemeClr val="folHlink"/>
              </a:solidFill>
              <a:prstDash val="solid"/>
              <a:round/>
              <a:headEnd type="none" w="med" len="med"/>
              <a:tailEnd type="none" w="med" len="med"/>
            </a:ln>
            <a:effectLst>
              <a:outerShdw dist="17961" dir="2700000" algn="ctr" rotWithShape="0">
                <a:schemeClr val="tx1"/>
              </a:outerShdw>
            </a:effectLst>
          </p:spPr>
          <p:txBody>
            <a:bodyPr/>
            <a:lstStyle/>
            <a:p>
              <a:pPr>
                <a:defRPr/>
              </a:pPr>
              <a:endParaRPr lang="en-US"/>
            </a:p>
          </p:txBody>
        </p:sp>
        <p:sp>
          <p:nvSpPr>
            <p:cNvPr id="1049" name="Line 25"/>
            <p:cNvSpPr>
              <a:spLocks noChangeShapeType="1"/>
            </p:cNvSpPr>
            <p:nvPr userDrawn="1"/>
          </p:nvSpPr>
          <p:spPr bwMode="auto">
            <a:xfrm>
              <a:off x="4361" y="4061"/>
              <a:ext cx="1399"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a:p>
          </p:txBody>
        </p:sp>
        <p:sp>
          <p:nvSpPr>
            <p:cNvPr id="1050" name="Line 26"/>
            <p:cNvSpPr>
              <a:spLocks noChangeShapeType="1"/>
            </p:cNvSpPr>
            <p:nvPr userDrawn="1"/>
          </p:nvSpPr>
          <p:spPr bwMode="auto">
            <a:xfrm flipH="1">
              <a:off x="0" y="4176"/>
              <a:ext cx="4194"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a:p>
          </p:txBody>
        </p:sp>
      </p:grpSp>
      <p:sp>
        <p:nvSpPr>
          <p:cNvPr id="1051" name="Line 27"/>
          <p:cNvSpPr>
            <a:spLocks noChangeShapeType="1"/>
          </p:cNvSpPr>
          <p:nvPr userDrawn="1"/>
        </p:nvSpPr>
        <p:spPr bwMode="auto">
          <a:xfrm flipV="1">
            <a:off x="6751638" y="6470650"/>
            <a:ext cx="9525" cy="130175"/>
          </a:xfrm>
          <a:prstGeom prst="line">
            <a:avLst/>
          </a:prstGeom>
          <a:noFill/>
          <a:ln w="12700">
            <a:solidFill>
              <a:schemeClr val="folHlink"/>
            </a:solidFill>
            <a:round/>
            <a:headEnd/>
            <a:tailEnd/>
          </a:ln>
          <a:effectLst/>
        </p:spPr>
        <p:txBody>
          <a:bodyPr wrap="none" anchor="ctr"/>
          <a:lstStyle/>
          <a:p>
            <a:pPr>
              <a:defRPr/>
            </a:pPr>
            <a:endParaRPr lang="en-US"/>
          </a:p>
        </p:txBody>
      </p:sp>
      <p:pic>
        <p:nvPicPr>
          <p:cNvPr id="1030" name="Picture 32"/>
          <p:cNvPicPr>
            <a:picLocks noChangeAspect="1" noChangeArrowheads="1"/>
          </p:cNvPicPr>
          <p:nvPr userDrawn="1"/>
        </p:nvPicPr>
        <p:blipFill>
          <a:blip r:embed="rId13" cstate="print"/>
          <a:srcRect/>
          <a:stretch>
            <a:fillRect/>
          </a:stretch>
        </p:blipFill>
        <p:spPr bwMode="auto">
          <a:xfrm>
            <a:off x="381000" y="304800"/>
            <a:ext cx="8382000" cy="74613"/>
          </a:xfrm>
          <a:prstGeom prst="rect">
            <a:avLst/>
          </a:prstGeom>
          <a:noFill/>
          <a:ln w="9525">
            <a:noFill/>
            <a:miter lim="800000"/>
            <a:headEnd/>
            <a:tailEnd/>
          </a:ln>
        </p:spPr>
      </p:pic>
      <p:sp>
        <p:nvSpPr>
          <p:cNvPr id="1057" name="Text Box 33"/>
          <p:cNvSpPr txBox="1">
            <a:spLocks noChangeArrowheads="1"/>
          </p:cNvSpPr>
          <p:nvPr userDrawn="1"/>
        </p:nvSpPr>
        <p:spPr bwMode="auto">
          <a:xfrm>
            <a:off x="6858000" y="6340475"/>
            <a:ext cx="2286000" cy="517525"/>
          </a:xfrm>
          <a:prstGeom prst="rect">
            <a:avLst/>
          </a:prstGeom>
          <a:noFill/>
          <a:ln w="12700">
            <a:noFill/>
            <a:miter lim="800000"/>
            <a:headEnd/>
            <a:tailEnd/>
          </a:ln>
          <a:effectLst/>
        </p:spPr>
        <p:txBody>
          <a:bodyPr>
            <a:spAutoFit/>
          </a:bodyPr>
          <a:lstStyle/>
          <a:p>
            <a:pPr algn="ctr">
              <a:spcBef>
                <a:spcPct val="50000"/>
              </a:spcBef>
              <a:defRPr/>
            </a:pPr>
            <a:r>
              <a:rPr lang="en-US" sz="1400" b="1" i="1">
                <a:latin typeface="Arial" charset="0"/>
              </a:rPr>
              <a:t>Research Administration for Scientists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ZapfDingbats" pitchFamily="8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Word_97_-_2003_Document6.doc"/><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Document7.doc"/><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Word_97_-_2003_Document8.doc"/><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Document9.doc"/><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Word_97_-_2003_Document10.doc"/><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Word_97_-_2003_Document11.doc"/><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Word_97_-_2003_Document12.doc"/><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Word_97_-_2003_Document13.doc"/><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Word_97_-_2003_Document14.doc"/><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Word_97_-_2003_Document15.doc"/><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Word_97_-_2003_Document16.doc"/><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7.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Word_97_-_2003_Document17.doc"/><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18.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Word_97_-_2003_Document18.doc"/><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9.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Word_97_-_2003_Document19.doc"/><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0.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Word_97_-_2003_Document20.doc"/><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Word_97_-_2003_Document21.doc"/><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2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Word_97_-_2003_Document22.doc"/><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23.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Word_97_-_2003_Document23.doc"/><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Word_97_-_2003_Document24.doc"/><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25.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Word_97_-_2003_Document25.doc"/><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26.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cs.unc.edu/Grants/ProposalPrep/" TargetMode="External"/><Relationship Id="rId2" Type="http://schemas.openxmlformats.org/officeDocument/2006/relationships/hyperlink" Target="mailto:quigg@cs.unc.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Word_97_-_2003_Document26.doc"/><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27.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Word_97_-_2003_Document27.doc"/><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2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04800" y="4864100"/>
            <a:ext cx="9144000" cy="914400"/>
          </a:xfrm>
        </p:spPr>
        <p:txBody>
          <a:bodyPr/>
          <a:lstStyle/>
          <a:p>
            <a:pPr lvl="1" algn="ctr">
              <a:lnSpc>
                <a:spcPct val="75000"/>
              </a:lnSpc>
              <a:buFontTx/>
              <a:buNone/>
            </a:pPr>
            <a:r>
              <a:rPr lang="en-US" sz="2700" dirty="0" smtClean="0">
                <a:latin typeface="Comic Sans MS" pitchFamily="66" charset="0"/>
              </a:rPr>
              <a:t>Tim </a:t>
            </a:r>
            <a:r>
              <a:rPr lang="en-US" sz="2700" dirty="0" err="1" smtClean="0">
                <a:latin typeface="Comic Sans MS" pitchFamily="66" charset="0"/>
              </a:rPr>
              <a:t>Quigg</a:t>
            </a:r>
            <a:r>
              <a:rPr lang="en-US" sz="2700" dirty="0" smtClean="0">
                <a:latin typeface="Comic Sans MS" pitchFamily="66" charset="0"/>
              </a:rPr>
              <a:t>, Lecturer and Associate Chair for Administration, Finance and Entrepreneurship Computer Science Department, UNC-Chapel Hill</a:t>
            </a:r>
          </a:p>
        </p:txBody>
      </p:sp>
      <p:sp>
        <p:nvSpPr>
          <p:cNvPr id="2051" name="Text Box 3"/>
          <p:cNvSpPr txBox="1">
            <a:spLocks noChangeArrowheads="1"/>
          </p:cNvSpPr>
          <p:nvPr/>
        </p:nvSpPr>
        <p:spPr bwMode="auto">
          <a:xfrm>
            <a:off x="457200" y="2592050"/>
            <a:ext cx="8229600" cy="1446550"/>
          </a:xfrm>
          <a:prstGeom prst="rect">
            <a:avLst/>
          </a:prstGeom>
          <a:solidFill>
            <a:srgbClr val="C00000"/>
          </a:solidFill>
          <a:ln>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4400" dirty="0">
                <a:solidFill>
                  <a:srgbClr val="FFFFFF"/>
                </a:solidFill>
                <a:latin typeface="Comic Sans MS" pitchFamily="66" charset="0"/>
              </a:rPr>
              <a:t>Introduction to Proposal Budgeting</a:t>
            </a:r>
          </a:p>
        </p:txBody>
      </p:sp>
      <p:sp>
        <p:nvSpPr>
          <p:cNvPr id="5126" name="Rectangle 4"/>
          <p:cNvSpPr>
            <a:spLocks noGrp="1" noChangeArrowheads="1"/>
          </p:cNvSpPr>
          <p:nvPr>
            <p:ph type="title"/>
          </p:nvPr>
        </p:nvSpPr>
        <p:spPr>
          <a:xfrm>
            <a:off x="0" y="304800"/>
            <a:ext cx="8991600" cy="1905000"/>
          </a:xfrm>
        </p:spPr>
        <p:txBody>
          <a:bodyPr/>
          <a:lstStyle/>
          <a:p>
            <a:pPr algn="ctr">
              <a:lnSpc>
                <a:spcPct val="120000"/>
              </a:lnSpc>
              <a:spcBef>
                <a:spcPct val="35000"/>
              </a:spcBef>
              <a:spcAft>
                <a:spcPct val="40000"/>
              </a:spcAft>
            </a:pPr>
            <a:r>
              <a:rPr lang="en-US" sz="3800" b="1" dirty="0" smtClean="0">
                <a:solidFill>
                  <a:schemeClr val="tx1"/>
                </a:solidFill>
                <a:latin typeface="Comic Sans MS" pitchFamily="66" charset="0"/>
              </a:rPr>
              <a:t>COMP 918: Research Administration for Scientists</a:t>
            </a:r>
            <a:endParaRPr lang="en-US" sz="3800" b="1" i="1" dirty="0" smtClean="0">
              <a:solidFill>
                <a:schemeClr val="tx1"/>
              </a:solidFill>
              <a:latin typeface="Comic Sans MS" pitchFamily="66" charset="0"/>
            </a:endParaRPr>
          </a:p>
        </p:txBody>
      </p:sp>
      <p:sp>
        <p:nvSpPr>
          <p:cNvPr id="5128" name="Text Box 7"/>
          <p:cNvSpPr txBox="1">
            <a:spLocks noChangeArrowheads="1"/>
          </p:cNvSpPr>
          <p:nvPr/>
        </p:nvSpPr>
        <p:spPr bwMode="auto">
          <a:xfrm>
            <a:off x="0" y="6550025"/>
            <a:ext cx="6019800" cy="307975"/>
          </a:xfrm>
          <a:prstGeom prst="rect">
            <a:avLst/>
          </a:prstGeom>
          <a:noFill/>
          <a:ln w="12700">
            <a:noFill/>
            <a:miter lim="800000"/>
            <a:headEnd/>
            <a:tailEnd/>
          </a:ln>
        </p:spPr>
        <p:txBody>
          <a:bodyPr>
            <a:spAutoFit/>
          </a:bodyPr>
          <a:lstStyle/>
          <a:p>
            <a:pPr>
              <a:spcBef>
                <a:spcPct val="50000"/>
              </a:spcBef>
            </a:pPr>
            <a:r>
              <a:rPr lang="en-US" sz="1400" b="1" dirty="0">
                <a:latin typeface="Comic Sans MS" pitchFamily="66" charset="0"/>
              </a:rPr>
              <a:t>© Copyright </a:t>
            </a:r>
            <a:r>
              <a:rPr lang="en-US" sz="1400" b="1" dirty="0" smtClean="0">
                <a:latin typeface="Comic Sans MS" pitchFamily="66" charset="0"/>
              </a:rPr>
              <a:t>2013  </a:t>
            </a:r>
            <a:r>
              <a:rPr lang="en-US" sz="1400" b="1" dirty="0">
                <a:latin typeface="Comic Sans MS" pitchFamily="66" charset="0"/>
              </a:rPr>
              <a:t>Timothy L. </a:t>
            </a:r>
            <a:r>
              <a:rPr lang="en-US" sz="1400" b="1" dirty="0" err="1">
                <a:latin typeface="Comic Sans MS" pitchFamily="66" charset="0"/>
              </a:rPr>
              <a:t>Quigg</a:t>
            </a:r>
            <a:r>
              <a:rPr lang="en-US" sz="1400" b="1" dirty="0">
                <a:latin typeface="Comic Sans MS" pitchFamily="66" charset="0"/>
              </a:rPr>
              <a:t>        All Rights Reserved</a:t>
            </a:r>
          </a:p>
        </p:txBody>
      </p:sp>
    </p:spTree>
    <p:extLst>
      <p:ext uri="{BB962C8B-B14F-4D97-AF65-F5344CB8AC3E}">
        <p14:creationId xmlns:p14="http://schemas.microsoft.com/office/powerpoint/2010/main" val="3510326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382000" cy="707886"/>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8838" algn="l"/>
                <a:tab pos="1714500" algn="l"/>
              </a:tabLst>
              <a:defRPr/>
            </a:pPr>
            <a:r>
              <a:rPr lang="en-US" sz="4000" dirty="0" smtClean="0">
                <a:solidFill>
                  <a:srgbClr val="FFFFFF"/>
                </a:solidFill>
                <a:latin typeface="Comic Sans MS" pitchFamily="66" charset="0"/>
              </a:rPr>
              <a:t>How much do you </a:t>
            </a:r>
            <a:r>
              <a:rPr lang="en-US" sz="4000" u="sng" dirty="0" smtClean="0">
                <a:solidFill>
                  <a:srgbClr val="FFFFFF"/>
                </a:solidFill>
                <a:latin typeface="Comic Sans MS" pitchFamily="66" charset="0"/>
              </a:rPr>
              <a:t>need</a:t>
            </a:r>
            <a:r>
              <a:rPr lang="en-US" sz="4000" dirty="0" smtClean="0">
                <a:solidFill>
                  <a:srgbClr val="FFFFFF"/>
                </a:solidFill>
                <a:latin typeface="Comic Sans MS" pitchFamily="66" charset="0"/>
              </a:rPr>
              <a:t>?</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0" y="914400"/>
            <a:ext cx="8991600" cy="7109639"/>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r>
              <a:rPr lang="en-US" sz="3200" dirty="0">
                <a:latin typeface="Comic Sans MS" pitchFamily="66" charset="0"/>
              </a:rPr>
              <a:t>Do a rough “back of the envelop” estimate  			    of your budget needs.</a:t>
            </a:r>
          </a:p>
          <a:p>
            <a:pPr lvl="1">
              <a:buClr>
                <a:srgbClr val="C00000"/>
              </a:buClr>
              <a:tabLst>
                <a:tab pos="857250" algn="l"/>
                <a:tab pos="858838" algn="l"/>
                <a:tab pos="1597025" algn="l"/>
              </a:tabLst>
              <a:defRPr/>
            </a:pPr>
            <a:endParaRPr lang="en-US" sz="800" dirty="0" smtClean="0">
              <a:latin typeface="Comic Sans MS" pitchFamily="66" charset="0"/>
            </a:endParaRPr>
          </a:p>
          <a:p>
            <a:pPr lvl="2" indent="-457200">
              <a:buFont typeface="Wingdings" pitchFamily="2" charset="2"/>
              <a:buChar char="§"/>
              <a:tabLst>
                <a:tab pos="857250" algn="l"/>
                <a:tab pos="858838" algn="l"/>
                <a:tab pos="1597025" algn="l"/>
              </a:tabLst>
              <a:defRPr/>
            </a:pPr>
            <a:r>
              <a:rPr lang="en-US" sz="2400" u="sng" dirty="0" smtClean="0">
                <a:latin typeface="Comic Sans MS" pitchFamily="66" charset="0"/>
              </a:rPr>
              <a:t>2 months of PI time</a:t>
            </a:r>
            <a:r>
              <a:rPr lang="en-US" sz="2400" dirty="0" smtClean="0">
                <a:latin typeface="Comic Sans MS" pitchFamily="66" charset="0"/>
              </a:rPr>
              <a:t> - 9 month salary of $90K ($10K per month) plus 22% fringe benefits = </a:t>
            </a:r>
            <a:r>
              <a:rPr lang="en-US" sz="2400" dirty="0" smtClean="0">
                <a:solidFill>
                  <a:srgbClr val="C00000"/>
                </a:solidFill>
                <a:latin typeface="Comic Sans MS" pitchFamily="66" charset="0"/>
              </a:rPr>
              <a:t>$24.4K</a:t>
            </a:r>
          </a:p>
          <a:p>
            <a:pPr lvl="2" indent="-457200">
              <a:buFont typeface="Wingdings" pitchFamily="2" charset="2"/>
              <a:buChar char="§"/>
              <a:tabLst>
                <a:tab pos="857250" algn="l"/>
                <a:tab pos="858838" algn="l"/>
                <a:tab pos="1597025" algn="l"/>
              </a:tabLst>
              <a:defRPr/>
            </a:pPr>
            <a:r>
              <a:rPr lang="en-US" sz="2400" u="sng" dirty="0" smtClean="0">
                <a:latin typeface="Comic Sans MS" pitchFamily="66" charset="0"/>
              </a:rPr>
              <a:t>1 Graduate RA</a:t>
            </a:r>
            <a:r>
              <a:rPr lang="en-US" sz="2400" dirty="0" smtClean="0">
                <a:latin typeface="Comic Sans MS" pitchFamily="66" charset="0"/>
              </a:rPr>
              <a:t> - $30K per year compensation counting health insurance plus $7K tuition = </a:t>
            </a:r>
            <a:r>
              <a:rPr lang="en-US" sz="2400" dirty="0" smtClean="0">
                <a:solidFill>
                  <a:srgbClr val="C00000"/>
                </a:solidFill>
                <a:latin typeface="Comic Sans MS" pitchFamily="66" charset="0"/>
              </a:rPr>
              <a:t>$37K</a:t>
            </a:r>
          </a:p>
          <a:p>
            <a:pPr lvl="2" indent="-457200">
              <a:buFont typeface="Wingdings" pitchFamily="2" charset="2"/>
              <a:buChar char="§"/>
              <a:tabLst>
                <a:tab pos="971550" algn="l"/>
                <a:tab pos="1597025" algn="l"/>
              </a:tabLst>
              <a:defRPr/>
            </a:pPr>
            <a:r>
              <a:rPr lang="en-US" sz="2400" dirty="0" smtClean="0">
                <a:latin typeface="Comic Sans MS" pitchFamily="66" charset="0"/>
              </a:rPr>
              <a:t>Since there is no F&amp;A on equipment or tuition, the annual F&amp;A is 52% of $54.5K ($24.4 + $30) = </a:t>
            </a:r>
            <a:r>
              <a:rPr lang="en-US" sz="2400" dirty="0" smtClean="0">
                <a:solidFill>
                  <a:srgbClr val="C00000"/>
                </a:solidFill>
                <a:latin typeface="Comic Sans MS" pitchFamily="66" charset="0"/>
              </a:rPr>
              <a:t>$28.3K</a:t>
            </a:r>
          </a:p>
          <a:p>
            <a:pPr lvl="2" indent="-457200">
              <a:buFont typeface="Wingdings" pitchFamily="2" charset="2"/>
              <a:buChar char="§"/>
              <a:tabLst>
                <a:tab pos="971550" algn="l"/>
                <a:tab pos="1597025" algn="l"/>
              </a:tabLst>
              <a:defRPr/>
            </a:pPr>
            <a:r>
              <a:rPr lang="en-US" sz="2400" dirty="0">
                <a:latin typeface="Comic Sans MS" pitchFamily="66" charset="0"/>
              </a:rPr>
              <a:t>Specialized piece of equipment at </a:t>
            </a:r>
            <a:r>
              <a:rPr lang="en-US" sz="2400" dirty="0">
                <a:solidFill>
                  <a:srgbClr val="C00000"/>
                </a:solidFill>
                <a:latin typeface="Comic Sans MS" pitchFamily="66" charset="0"/>
              </a:rPr>
              <a:t>$18K </a:t>
            </a:r>
            <a:r>
              <a:rPr lang="en-US" sz="2400" dirty="0">
                <a:latin typeface="Comic Sans MS" pitchFamily="66" charset="0"/>
              </a:rPr>
              <a:t>(one </a:t>
            </a:r>
            <a:r>
              <a:rPr lang="en-US" sz="2400" dirty="0" smtClean="0">
                <a:latin typeface="Comic Sans MS" pitchFamily="66" charset="0"/>
              </a:rPr>
              <a:t>time cost)</a:t>
            </a:r>
          </a:p>
          <a:p>
            <a:pPr lvl="2" indent="-457200">
              <a:buFont typeface="Wingdings" pitchFamily="2" charset="2"/>
              <a:buChar char="§"/>
              <a:tabLst>
                <a:tab pos="857250" algn="l"/>
                <a:tab pos="858838" algn="l"/>
                <a:tab pos="1597025" algn="l"/>
              </a:tabLst>
              <a:defRPr/>
            </a:pPr>
            <a:r>
              <a:rPr lang="en-US" sz="2400" dirty="0" smtClean="0">
                <a:latin typeface="Comic Sans MS" pitchFamily="66" charset="0"/>
              </a:rPr>
              <a:t>Annual cost of $90K ($24.4+$37K+$28.3K) * 3 years + $18K one-time equipment purchase = </a:t>
            </a:r>
            <a:r>
              <a:rPr lang="en-US" sz="2400" dirty="0" smtClean="0">
                <a:solidFill>
                  <a:srgbClr val="C00000"/>
                </a:solidFill>
                <a:latin typeface="Comic Sans MS" pitchFamily="66" charset="0"/>
              </a:rPr>
              <a:t>$288K </a:t>
            </a:r>
            <a:r>
              <a:rPr lang="en-US" sz="2400" dirty="0" smtClean="0">
                <a:latin typeface="Comic Sans MS" pitchFamily="66" charset="0"/>
              </a:rPr>
              <a:t>total project cost.</a:t>
            </a:r>
          </a:p>
          <a:p>
            <a:pPr marL="742950" lvl="2" indent="-285750">
              <a:buFont typeface="Wingdings" pitchFamily="2" charset="2"/>
              <a:buChar char="§"/>
              <a:tabLst>
                <a:tab pos="857250" algn="l"/>
                <a:tab pos="858838" algn="l"/>
                <a:tab pos="1597025" algn="l"/>
              </a:tabLst>
              <a:defRPr/>
            </a:pPr>
            <a:endParaRPr lang="en-US" sz="1600" dirty="0">
              <a:solidFill>
                <a:srgbClr val="C00000"/>
              </a:solidFill>
              <a:latin typeface="Comic Sans MS" pitchFamily="66" charset="0"/>
            </a:endParaRPr>
          </a:p>
          <a:p>
            <a:pPr marL="914400" lvl="3">
              <a:buClr>
                <a:srgbClr val="C00000"/>
              </a:buClr>
              <a:tabLst>
                <a:tab pos="857250" algn="l"/>
                <a:tab pos="858838" algn="l"/>
                <a:tab pos="1597025" algn="l"/>
              </a:tabLst>
              <a:defRPr/>
            </a:pPr>
            <a:r>
              <a:rPr lang="en-US" sz="3200" dirty="0" smtClean="0">
                <a:solidFill>
                  <a:srgbClr val="C00000"/>
                </a:solidFill>
                <a:latin typeface="Comic Sans MS" pitchFamily="66" charset="0"/>
              </a:rPr>
              <a:t>			</a:t>
            </a:r>
            <a:endParaRPr lang="en-US" sz="2600" dirty="0" smtClean="0">
              <a:solidFill>
                <a:srgbClr val="C00000"/>
              </a:solidFill>
              <a:latin typeface="Comic Sans MS" pitchFamily="66" charset="0"/>
            </a:endParaRPr>
          </a:p>
          <a:p>
            <a:pPr marL="971550" lvl="1" indent="-514350">
              <a:buClr>
                <a:srgbClr val="C00000"/>
              </a:buClr>
              <a:tabLst>
                <a:tab pos="857250" algn="l"/>
                <a:tab pos="858838" algn="l"/>
                <a:tab pos="1597025" algn="l"/>
              </a:tabLst>
              <a:defRPr/>
            </a:pPr>
            <a:endParaRPr lang="en-US" sz="2800" dirty="0" smtClean="0">
              <a:latin typeface="Comic Sans MS" pitchFamily="66" charset="0"/>
            </a:endParaRPr>
          </a:p>
          <a:p>
            <a:pPr lvl="1" algn="ctr">
              <a:buClr>
                <a:srgbClr val="C00000"/>
              </a:buClr>
              <a:tabLst>
                <a:tab pos="857250" algn="l"/>
                <a:tab pos="858838" algn="l"/>
                <a:tab pos="1597025" algn="l"/>
              </a:tabLst>
              <a:defRPr/>
            </a:pPr>
            <a:endParaRPr lang="en-US" sz="3600" dirty="0" smtClean="0">
              <a:latin typeface="Comic Sans MS" pitchFamily="66" charset="0"/>
            </a:endParaRPr>
          </a:p>
          <a:p>
            <a:pPr lvl="1">
              <a:buClr>
                <a:srgbClr val="C00000"/>
              </a:buClr>
              <a:tabLst>
                <a:tab pos="858838" algn="l"/>
                <a:tab pos="1597025" algn="l"/>
              </a:tabLst>
              <a:defRPr/>
            </a:pPr>
            <a:endParaRPr lang="en-US" sz="3200" dirty="0">
              <a:latin typeface="Comic Sans MS" pitchFamily="66" charset="0"/>
            </a:endParaRPr>
          </a:p>
        </p:txBody>
      </p:sp>
      <p:sp>
        <p:nvSpPr>
          <p:cNvPr id="2" name="Oval 1"/>
          <p:cNvSpPr/>
          <p:nvPr/>
        </p:nvSpPr>
        <p:spPr bwMode="auto">
          <a:xfrm>
            <a:off x="2743200" y="5562600"/>
            <a:ext cx="5105400" cy="7620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dirty="0">
                <a:solidFill>
                  <a:srgbClr val="C00000"/>
                </a:solidFill>
                <a:latin typeface="Comic Sans MS" pitchFamily="66" charset="0"/>
              </a:rPr>
              <a:t> </a:t>
            </a:r>
            <a:r>
              <a:rPr lang="en-US" sz="3200" dirty="0" smtClean="0">
                <a:solidFill>
                  <a:srgbClr val="FFFF00"/>
                </a:solidFill>
                <a:latin typeface="Comic Sans MS" pitchFamily="66" charset="0"/>
              </a:rPr>
              <a:t>Round to</a:t>
            </a:r>
            <a:r>
              <a:rPr lang="en-US" sz="3200" dirty="0">
                <a:solidFill>
                  <a:srgbClr val="FFFF00"/>
                </a:solidFill>
                <a:latin typeface="Comic Sans MS" pitchFamily="66" charset="0"/>
              </a:rPr>
              <a:t> </a:t>
            </a:r>
            <a:r>
              <a:rPr lang="en-US" sz="3200" dirty="0" smtClean="0">
                <a:solidFill>
                  <a:srgbClr val="FFFF00"/>
                </a:solidFill>
                <a:latin typeface="Comic Sans MS" pitchFamily="66" charset="0"/>
              </a:rPr>
              <a:t>$300K</a:t>
            </a:r>
            <a:r>
              <a:rPr lang="en-US" sz="3200" dirty="0">
                <a:solidFill>
                  <a:srgbClr val="FFFF00"/>
                </a:solidFill>
                <a:latin typeface="Comic Sans MS" pitchFamily="66" charset="0"/>
              </a:rPr>
              <a:t>!</a:t>
            </a:r>
            <a:endParaRPr kumimoji="0" lang="en-US" sz="3200" b="0" i="0" u="none" strike="noStrike" cap="none" normalizeH="0" baseline="0" dirty="0" smtClean="0">
              <a:ln>
                <a:noFill/>
              </a:ln>
              <a:solidFill>
                <a:srgbClr val="FFFF00"/>
              </a:solidFill>
              <a:effectLst/>
            </a:endParaRPr>
          </a:p>
        </p:txBody>
      </p:sp>
    </p:spTree>
    <p:extLst>
      <p:ext uri="{BB962C8B-B14F-4D97-AF65-F5344CB8AC3E}">
        <p14:creationId xmlns:p14="http://schemas.microsoft.com/office/powerpoint/2010/main" val="257156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610600" cy="1323439"/>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8838" algn="l"/>
                <a:tab pos="1597025" algn="l"/>
              </a:tabLst>
              <a:defRPr/>
            </a:pPr>
            <a:r>
              <a:rPr lang="en-US" sz="4000" dirty="0" smtClean="0">
                <a:solidFill>
                  <a:srgbClr val="FFFFFF"/>
                </a:solidFill>
                <a:latin typeface="Comic Sans MS" pitchFamily="66" charset="0"/>
              </a:rPr>
              <a:t>Is this rough estimate in </a:t>
            </a:r>
          </a:p>
          <a:p>
            <a:pPr lvl="1" algn="ctr">
              <a:buClr>
                <a:srgbClr val="C00000"/>
              </a:buClr>
              <a:tabLst>
                <a:tab pos="858838" algn="l"/>
                <a:tab pos="1597025" algn="l"/>
              </a:tabLst>
              <a:defRPr/>
            </a:pPr>
            <a:r>
              <a:rPr lang="en-US" sz="4000" dirty="0">
                <a:solidFill>
                  <a:srgbClr val="FFFFFF"/>
                </a:solidFill>
                <a:latin typeface="Comic Sans MS" pitchFamily="66" charset="0"/>
              </a:rPr>
              <a:t>t</a:t>
            </a:r>
            <a:r>
              <a:rPr lang="en-US" sz="4000" dirty="0" smtClean="0">
                <a:solidFill>
                  <a:srgbClr val="FFFFFF"/>
                </a:solidFill>
                <a:latin typeface="Comic Sans MS" pitchFamily="66" charset="0"/>
              </a:rPr>
              <a:t>he “</a:t>
            </a:r>
            <a:r>
              <a:rPr lang="en-US" sz="4000" dirty="0">
                <a:solidFill>
                  <a:srgbClr val="FFFFFF"/>
                </a:solidFill>
                <a:latin typeface="Comic Sans MS" pitchFamily="66" charset="0"/>
              </a:rPr>
              <a:t>B</a:t>
            </a:r>
            <a:r>
              <a:rPr lang="en-US" sz="4000" dirty="0" smtClean="0">
                <a:solidFill>
                  <a:srgbClr val="FFFFFF"/>
                </a:solidFill>
                <a:latin typeface="Comic Sans MS" pitchFamily="66" charset="0"/>
              </a:rPr>
              <a:t>all </a:t>
            </a:r>
            <a:r>
              <a:rPr lang="en-US" sz="4000" dirty="0">
                <a:solidFill>
                  <a:srgbClr val="FFFFFF"/>
                </a:solidFill>
                <a:latin typeface="Comic Sans MS" pitchFamily="66" charset="0"/>
              </a:rPr>
              <a:t>P</a:t>
            </a:r>
            <a:r>
              <a:rPr lang="en-US" sz="4000" dirty="0" smtClean="0">
                <a:solidFill>
                  <a:srgbClr val="FFFFFF"/>
                </a:solidFill>
                <a:latin typeface="Comic Sans MS" pitchFamily="66" charset="0"/>
              </a:rPr>
              <a:t>ark”?</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0" y="1676400"/>
            <a:ext cx="8991600" cy="4647426"/>
          </a:xfrm>
          <a:prstGeom prst="rect">
            <a:avLst/>
          </a:prstGeom>
          <a:noFill/>
          <a:ln w="9525">
            <a:noFill/>
            <a:miter lim="800000"/>
            <a:headEnd/>
            <a:tailEnd/>
          </a:ln>
        </p:spPr>
        <p:txBody>
          <a:bodyPr wrap="square">
            <a:spAutoFit/>
          </a:bodyPr>
          <a:lstStyle/>
          <a:p>
            <a:pPr marL="514350" lvl="1" indent="-57150">
              <a:buClr>
                <a:srgbClr val="C00000"/>
              </a:buClr>
              <a:tabLst>
                <a:tab pos="858838" algn="l"/>
                <a:tab pos="1597025" algn="l"/>
              </a:tabLst>
              <a:defRPr/>
            </a:pPr>
            <a:r>
              <a:rPr lang="en-US" sz="2800" dirty="0" smtClean="0">
                <a:latin typeface="Comic Sans MS" pitchFamily="66" charset="0"/>
              </a:rPr>
              <a:t>If your estimate is </a:t>
            </a:r>
            <a:r>
              <a:rPr lang="en-US" sz="2800" u="sng" dirty="0" smtClean="0">
                <a:solidFill>
                  <a:srgbClr val="C00000"/>
                </a:solidFill>
                <a:latin typeface="Comic Sans MS" pitchFamily="66" charset="0"/>
              </a:rPr>
              <a:t>above</a:t>
            </a:r>
            <a:r>
              <a:rPr lang="en-US" sz="2800" dirty="0" smtClean="0">
                <a:latin typeface="Comic Sans MS" pitchFamily="66" charset="0"/>
              </a:rPr>
              <a:t> the target, consider these two options:</a:t>
            </a:r>
          </a:p>
          <a:p>
            <a:pPr marL="800100" lvl="1" indent="-342900">
              <a:buClr>
                <a:srgbClr val="C00000"/>
              </a:buClr>
              <a:tabLst>
                <a:tab pos="858838" algn="l"/>
                <a:tab pos="1597025" algn="l"/>
              </a:tabLst>
              <a:defRPr/>
            </a:pPr>
            <a:r>
              <a:rPr lang="en-US" sz="1600" dirty="0" smtClean="0">
                <a:latin typeface="Comic Sans MS" pitchFamily="66" charset="0"/>
              </a:rPr>
              <a:t> </a:t>
            </a:r>
          </a:p>
          <a:p>
            <a:pPr marL="971550" lvl="1" indent="-514350">
              <a:buAutoNum type="arabicPeriod"/>
              <a:tabLst>
                <a:tab pos="858838" algn="l"/>
                <a:tab pos="1597025" algn="l"/>
              </a:tabLst>
              <a:defRPr/>
            </a:pPr>
            <a:r>
              <a:rPr lang="en-US" sz="2600" dirty="0" smtClean="0">
                <a:latin typeface="Comic Sans MS" pitchFamily="66" charset="0"/>
              </a:rPr>
              <a:t>Reduce the scope of the project and associated costs.  </a:t>
            </a:r>
            <a:r>
              <a:rPr lang="en-US" sz="2600" u="sng" dirty="0" smtClean="0">
                <a:latin typeface="Comic Sans MS" pitchFamily="66" charset="0"/>
              </a:rPr>
              <a:t>Concern</a:t>
            </a:r>
            <a:r>
              <a:rPr lang="en-US" sz="2600" dirty="0" smtClean="0">
                <a:latin typeface="Comic Sans MS" pitchFamily="66" charset="0"/>
              </a:rPr>
              <a:t>:  Is the project still interesting?  To spons</a:t>
            </a:r>
            <a:r>
              <a:rPr lang="en-US" sz="2600" dirty="0">
                <a:latin typeface="Comic Sans MS" pitchFamily="66" charset="0"/>
              </a:rPr>
              <a:t>o</a:t>
            </a:r>
            <a:r>
              <a:rPr lang="en-US" sz="2600" dirty="0" smtClean="0">
                <a:latin typeface="Comic Sans MS" pitchFamily="66" charset="0"/>
              </a:rPr>
              <a:t>rs?  To you?</a:t>
            </a:r>
          </a:p>
          <a:p>
            <a:pPr marL="971550" lvl="1" indent="-514350">
              <a:buAutoNum type="arabicPeriod"/>
              <a:tabLst>
                <a:tab pos="858838" algn="l"/>
                <a:tab pos="1597025" algn="l"/>
              </a:tabLst>
              <a:defRPr/>
            </a:pPr>
            <a:r>
              <a:rPr lang="en-US" sz="2600" dirty="0" smtClean="0">
                <a:latin typeface="Comic Sans MS" pitchFamily="66" charset="0"/>
              </a:rPr>
              <a:t>Seek supplemental resources from other sources:</a:t>
            </a:r>
          </a:p>
          <a:p>
            <a:pPr marL="1828800" lvl="2" indent="-457200">
              <a:buFont typeface="Wingdings" pitchFamily="2" charset="2"/>
              <a:buChar char="§"/>
              <a:tabLst>
                <a:tab pos="514350" algn="l"/>
                <a:tab pos="858838" algn="l"/>
                <a:tab pos="1597025" algn="l"/>
                <a:tab pos="1714500" algn="l"/>
              </a:tabLst>
              <a:defRPr/>
            </a:pPr>
            <a:r>
              <a:rPr lang="en-US" sz="2400" dirty="0" smtClean="0">
                <a:latin typeface="Comic Sans MS" pitchFamily="66" charset="0"/>
              </a:rPr>
              <a:t>Use equipment from another lab rather than purchasing new equipment from grant.</a:t>
            </a:r>
          </a:p>
          <a:p>
            <a:pPr marL="1714500" lvl="2" indent="-342900">
              <a:buFont typeface="Wingdings" pitchFamily="2" charset="2"/>
              <a:buChar char="§"/>
              <a:tabLst>
                <a:tab pos="514350" algn="l"/>
                <a:tab pos="857250" algn="l"/>
                <a:tab pos="858838" algn="l"/>
                <a:tab pos="1597025" algn="l"/>
              </a:tabLst>
              <a:defRPr/>
            </a:pPr>
            <a:r>
              <a:rPr lang="en-US" sz="2400" dirty="0" smtClean="0">
                <a:latin typeface="Comic Sans MS" pitchFamily="66" charset="0"/>
              </a:rPr>
              <a:t> Use independent study students rather than 	paid RA’s.</a:t>
            </a:r>
          </a:p>
          <a:p>
            <a:pPr marL="1714500" lvl="2" indent="-342900">
              <a:buFont typeface="Wingdings" pitchFamily="2" charset="2"/>
              <a:buChar char="§"/>
              <a:tabLst>
                <a:tab pos="514350" algn="l"/>
                <a:tab pos="857250" algn="l"/>
                <a:tab pos="858838" algn="l"/>
                <a:tab pos="1597025" algn="l"/>
              </a:tabLst>
              <a:defRPr/>
            </a:pPr>
            <a:r>
              <a:rPr lang="en-US" sz="2400" dirty="0" smtClean="0">
                <a:latin typeface="Comic Sans MS" pitchFamily="66" charset="0"/>
              </a:rPr>
              <a:t>  Request cost share support!</a:t>
            </a:r>
          </a:p>
        </p:txBody>
      </p:sp>
      <p:sp>
        <p:nvSpPr>
          <p:cNvPr id="4" name="TextBox 3"/>
          <p:cNvSpPr txBox="1"/>
          <p:nvPr/>
        </p:nvSpPr>
        <p:spPr>
          <a:xfrm>
            <a:off x="381000" y="2819400"/>
            <a:ext cx="8458200" cy="646331"/>
          </a:xfrm>
          <a:prstGeom prst="rect">
            <a:avLst/>
          </a:prstGeom>
          <a:noFill/>
          <a:ln w="38100">
            <a:noFill/>
          </a:ln>
          <a:effectLst/>
          <a:scene3d>
            <a:camera prst="isometricOffAxis1Right"/>
            <a:lightRig rig="threePt" dir="t"/>
          </a:scene3d>
        </p:spPr>
        <p:txBody>
          <a:bodyPr wrap="square" rtlCol="0">
            <a:spAutoFit/>
          </a:bodyPr>
          <a:lstStyle/>
          <a:p>
            <a:pPr algn="ctr"/>
            <a:endParaRPr lang="en-US" sz="3600"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610600" cy="1323439"/>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8838" algn="l"/>
                <a:tab pos="1597025" algn="l"/>
              </a:tabLst>
              <a:defRPr/>
            </a:pPr>
            <a:r>
              <a:rPr lang="en-US" sz="4000" dirty="0" smtClean="0">
                <a:solidFill>
                  <a:srgbClr val="FFFFFF"/>
                </a:solidFill>
                <a:latin typeface="Comic Sans MS" pitchFamily="66" charset="0"/>
              </a:rPr>
              <a:t>Is this rough estimate in         the “Ball </a:t>
            </a:r>
            <a:r>
              <a:rPr lang="en-US" sz="4000" dirty="0">
                <a:solidFill>
                  <a:srgbClr val="FFFFFF"/>
                </a:solidFill>
                <a:latin typeface="Comic Sans MS" pitchFamily="66" charset="0"/>
              </a:rPr>
              <a:t>P</a:t>
            </a:r>
            <a:r>
              <a:rPr lang="en-US" sz="4000" dirty="0" smtClean="0">
                <a:solidFill>
                  <a:srgbClr val="FFFFFF"/>
                </a:solidFill>
                <a:latin typeface="Comic Sans MS" pitchFamily="66" charset="0"/>
              </a:rPr>
              <a:t>ark”?</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0" y="1676400"/>
            <a:ext cx="8991600" cy="4647426"/>
          </a:xfrm>
          <a:prstGeom prst="rect">
            <a:avLst/>
          </a:prstGeom>
          <a:noFill/>
          <a:ln w="9525">
            <a:noFill/>
            <a:miter lim="800000"/>
            <a:headEnd/>
            <a:tailEnd/>
          </a:ln>
        </p:spPr>
        <p:txBody>
          <a:bodyPr wrap="square">
            <a:spAutoFit/>
          </a:bodyPr>
          <a:lstStyle/>
          <a:p>
            <a:pPr marL="514350" lvl="1" indent="-57150">
              <a:buClr>
                <a:srgbClr val="C00000"/>
              </a:buClr>
              <a:tabLst>
                <a:tab pos="858838" algn="l"/>
                <a:tab pos="1597025" algn="l"/>
              </a:tabLst>
              <a:defRPr/>
            </a:pPr>
            <a:r>
              <a:rPr lang="en-US" sz="2800" dirty="0" smtClean="0">
                <a:latin typeface="Comic Sans MS" pitchFamily="66" charset="0"/>
              </a:rPr>
              <a:t>If your estimate is </a:t>
            </a:r>
            <a:r>
              <a:rPr lang="en-US" sz="2800" u="sng" dirty="0" smtClean="0">
                <a:solidFill>
                  <a:srgbClr val="C00000"/>
                </a:solidFill>
                <a:latin typeface="Comic Sans MS" pitchFamily="66" charset="0"/>
              </a:rPr>
              <a:t>above</a:t>
            </a:r>
            <a:r>
              <a:rPr lang="en-US" sz="2800" dirty="0" smtClean="0">
                <a:latin typeface="Comic Sans MS" pitchFamily="66" charset="0"/>
              </a:rPr>
              <a:t> the target, consider these two options:</a:t>
            </a:r>
          </a:p>
          <a:p>
            <a:pPr marL="800100" lvl="1" indent="-342900">
              <a:buClr>
                <a:srgbClr val="C00000"/>
              </a:buClr>
              <a:tabLst>
                <a:tab pos="858838" algn="l"/>
                <a:tab pos="1597025" algn="l"/>
              </a:tabLst>
              <a:defRPr/>
            </a:pPr>
            <a:r>
              <a:rPr lang="en-US" sz="1600" dirty="0" smtClean="0">
                <a:latin typeface="Comic Sans MS" pitchFamily="66" charset="0"/>
              </a:rPr>
              <a:t> </a:t>
            </a:r>
          </a:p>
          <a:p>
            <a:pPr marL="971550" lvl="1" indent="-514350">
              <a:buAutoNum type="arabicPeriod"/>
              <a:tabLst>
                <a:tab pos="858838" algn="l"/>
                <a:tab pos="1597025" algn="l"/>
              </a:tabLst>
              <a:defRPr/>
            </a:pPr>
            <a:r>
              <a:rPr lang="en-US" sz="2600" dirty="0" smtClean="0">
                <a:latin typeface="Comic Sans MS" pitchFamily="66" charset="0"/>
              </a:rPr>
              <a:t>Reduce the scope of the project and associated costs.  </a:t>
            </a:r>
            <a:r>
              <a:rPr lang="en-US" sz="2600" u="sng" dirty="0" smtClean="0">
                <a:latin typeface="Comic Sans MS" pitchFamily="66" charset="0"/>
              </a:rPr>
              <a:t>Concern</a:t>
            </a:r>
            <a:r>
              <a:rPr lang="en-US" sz="2600" dirty="0" smtClean="0">
                <a:latin typeface="Comic Sans MS" pitchFamily="66" charset="0"/>
              </a:rPr>
              <a:t>:  Is the project still interesting?  To spons</a:t>
            </a:r>
            <a:r>
              <a:rPr lang="en-US" sz="2600" dirty="0">
                <a:latin typeface="Comic Sans MS" pitchFamily="66" charset="0"/>
              </a:rPr>
              <a:t>o</a:t>
            </a:r>
            <a:r>
              <a:rPr lang="en-US" sz="2600" dirty="0" smtClean="0">
                <a:latin typeface="Comic Sans MS" pitchFamily="66" charset="0"/>
              </a:rPr>
              <a:t>rs?  To you?</a:t>
            </a:r>
          </a:p>
          <a:p>
            <a:pPr marL="971550" lvl="1" indent="-514350">
              <a:buAutoNum type="arabicPeriod"/>
              <a:tabLst>
                <a:tab pos="858838" algn="l"/>
                <a:tab pos="1597025" algn="l"/>
              </a:tabLst>
              <a:defRPr/>
            </a:pPr>
            <a:r>
              <a:rPr lang="en-US" sz="2600" dirty="0" smtClean="0">
                <a:latin typeface="Comic Sans MS" pitchFamily="66" charset="0"/>
              </a:rPr>
              <a:t>Seek supplemental resources from other sources:</a:t>
            </a:r>
          </a:p>
          <a:p>
            <a:pPr marL="1828800" lvl="2" indent="-457200">
              <a:buFont typeface="Wingdings" pitchFamily="2" charset="2"/>
              <a:buChar char="§"/>
              <a:tabLst>
                <a:tab pos="514350" algn="l"/>
                <a:tab pos="858838" algn="l"/>
                <a:tab pos="1597025" algn="l"/>
                <a:tab pos="1714500" algn="l"/>
              </a:tabLst>
              <a:defRPr/>
            </a:pPr>
            <a:r>
              <a:rPr lang="en-US" sz="2400" dirty="0" smtClean="0">
                <a:latin typeface="Comic Sans MS" pitchFamily="66" charset="0"/>
              </a:rPr>
              <a:t>Use equipment from another lab rather than purchasing new equipment from grant.</a:t>
            </a:r>
          </a:p>
          <a:p>
            <a:pPr marL="1714500" lvl="2" indent="-342900">
              <a:buFont typeface="Wingdings" pitchFamily="2" charset="2"/>
              <a:buChar char="§"/>
              <a:tabLst>
                <a:tab pos="514350" algn="l"/>
                <a:tab pos="857250" algn="l"/>
                <a:tab pos="858838" algn="l"/>
                <a:tab pos="1597025" algn="l"/>
              </a:tabLst>
              <a:defRPr/>
            </a:pPr>
            <a:r>
              <a:rPr lang="en-US" sz="2400" dirty="0" smtClean="0">
                <a:latin typeface="Comic Sans MS" pitchFamily="66" charset="0"/>
              </a:rPr>
              <a:t> Use independent study students rather than 	paid RA’s.</a:t>
            </a:r>
          </a:p>
          <a:p>
            <a:pPr marL="1714500" lvl="2" indent="-342900">
              <a:buFont typeface="Wingdings" pitchFamily="2" charset="2"/>
              <a:buChar char="§"/>
              <a:tabLst>
                <a:tab pos="514350" algn="l"/>
                <a:tab pos="857250" algn="l"/>
                <a:tab pos="858838" algn="l"/>
                <a:tab pos="1597025" algn="l"/>
              </a:tabLst>
              <a:defRPr/>
            </a:pPr>
            <a:r>
              <a:rPr lang="en-US" sz="2400" dirty="0" smtClean="0">
                <a:latin typeface="Comic Sans MS" pitchFamily="66" charset="0"/>
              </a:rPr>
              <a:t>  Request cost share support!</a:t>
            </a:r>
          </a:p>
        </p:txBody>
      </p:sp>
      <p:sp>
        <p:nvSpPr>
          <p:cNvPr id="4" name="TextBox 3"/>
          <p:cNvSpPr txBox="1"/>
          <p:nvPr/>
        </p:nvSpPr>
        <p:spPr>
          <a:xfrm>
            <a:off x="381000" y="2819400"/>
            <a:ext cx="8458200" cy="646331"/>
          </a:xfrm>
          <a:prstGeom prst="rect">
            <a:avLst/>
          </a:prstGeom>
          <a:noFill/>
          <a:ln w="38100">
            <a:noFill/>
          </a:ln>
          <a:effectLst/>
          <a:scene3d>
            <a:camera prst="isometricOffAxis1Right"/>
            <a:lightRig rig="threePt" dir="t"/>
          </a:scene3d>
        </p:spPr>
        <p:txBody>
          <a:bodyPr wrap="square" rtlCol="0">
            <a:spAutoFit/>
          </a:bodyPr>
          <a:lstStyle/>
          <a:p>
            <a:pPr algn="ctr"/>
            <a:endParaRPr lang="en-US" sz="3600" dirty="0">
              <a:solidFill>
                <a:srgbClr val="FFFFFF"/>
              </a:solidFill>
              <a:latin typeface="Comic Sans MS" pitchFamily="66" charset="0"/>
            </a:endParaRPr>
          </a:p>
        </p:txBody>
      </p:sp>
      <p:sp>
        <p:nvSpPr>
          <p:cNvPr id="5" name="TextBox 4"/>
          <p:cNvSpPr txBox="1"/>
          <p:nvPr/>
        </p:nvSpPr>
        <p:spPr>
          <a:xfrm>
            <a:off x="381000" y="2438400"/>
            <a:ext cx="8458200" cy="3416320"/>
          </a:xfrm>
          <a:prstGeom prst="rect">
            <a:avLst/>
          </a:prstGeom>
          <a:solidFill>
            <a:schemeClr val="bg1">
              <a:lumMod val="25000"/>
            </a:schemeClr>
          </a:solidFill>
          <a:ln w="38100">
            <a:solidFill>
              <a:schemeClr val="tx1"/>
            </a:solidFill>
          </a:ln>
          <a:effectLst/>
          <a:scene3d>
            <a:camera prst="isometricOffAxis1Right"/>
            <a:lightRig rig="threePt" dir="t"/>
          </a:scene3d>
        </p:spPr>
        <p:txBody>
          <a:bodyPr wrap="square" rtlCol="0">
            <a:spAutoFit/>
          </a:bodyPr>
          <a:lstStyle/>
          <a:p>
            <a:pPr algn="ctr"/>
            <a:r>
              <a:rPr lang="en-US" sz="3600" u="sng" dirty="0" smtClean="0">
                <a:solidFill>
                  <a:srgbClr val="FFFFFF"/>
                </a:solidFill>
                <a:latin typeface="Comic Sans MS" pitchFamily="66" charset="0"/>
              </a:rPr>
              <a:t>Warning</a:t>
            </a:r>
            <a:r>
              <a:rPr lang="en-US" sz="3600" dirty="0" smtClean="0">
                <a:solidFill>
                  <a:srgbClr val="FFFFFF"/>
                </a:solidFill>
                <a:latin typeface="Comic Sans MS" pitchFamily="66" charset="0"/>
              </a:rPr>
              <a:t>: If you can’t propose a project </a:t>
            </a:r>
            <a:r>
              <a:rPr lang="en-US" sz="3600" dirty="0">
                <a:solidFill>
                  <a:srgbClr val="FFFFFF"/>
                </a:solidFill>
                <a:latin typeface="Comic Sans MS" pitchFamily="66" charset="0"/>
              </a:rPr>
              <a:t>that is exciting to </a:t>
            </a:r>
            <a:r>
              <a:rPr lang="en-US" sz="3600" dirty="0" smtClean="0">
                <a:solidFill>
                  <a:srgbClr val="FFFFFF"/>
                </a:solidFill>
                <a:latin typeface="Comic Sans MS" pitchFamily="66" charset="0"/>
              </a:rPr>
              <a:t>you, </a:t>
            </a:r>
            <a:r>
              <a:rPr lang="en-US" sz="3600" dirty="0">
                <a:solidFill>
                  <a:srgbClr val="FFFFFF"/>
                </a:solidFill>
                <a:latin typeface="Comic Sans MS" pitchFamily="66" charset="0"/>
              </a:rPr>
              <a:t>has a reasonable chance of </a:t>
            </a:r>
            <a:r>
              <a:rPr lang="en-US" sz="3600" dirty="0" smtClean="0">
                <a:solidFill>
                  <a:srgbClr val="FFFFFF"/>
                </a:solidFill>
                <a:latin typeface="Comic Sans MS" pitchFamily="66" charset="0"/>
              </a:rPr>
              <a:t>success and can be conducted within the available resource limits, </a:t>
            </a:r>
            <a:r>
              <a:rPr lang="en-US" sz="3600" dirty="0">
                <a:solidFill>
                  <a:srgbClr val="FFFFFF"/>
                </a:solidFill>
                <a:latin typeface="Comic Sans MS" pitchFamily="66" charset="0"/>
              </a:rPr>
              <a:t>stop </a:t>
            </a:r>
            <a:r>
              <a:rPr lang="en-US" sz="3600" dirty="0" smtClean="0">
                <a:solidFill>
                  <a:srgbClr val="FFFFFF"/>
                </a:solidFill>
                <a:latin typeface="Comic Sans MS" pitchFamily="66" charset="0"/>
              </a:rPr>
              <a:t>until you find </a:t>
            </a:r>
            <a:r>
              <a:rPr lang="en-US" sz="3600" dirty="0">
                <a:solidFill>
                  <a:srgbClr val="FFFFFF"/>
                </a:solidFill>
                <a:latin typeface="Comic Sans MS" pitchFamily="66" charset="0"/>
              </a:rPr>
              <a:t>a better-matched </a:t>
            </a:r>
            <a:r>
              <a:rPr lang="en-US" sz="3600" dirty="0" smtClean="0">
                <a:solidFill>
                  <a:srgbClr val="FFFFFF"/>
                </a:solidFill>
                <a:latin typeface="Comic Sans MS" pitchFamily="66" charset="0"/>
              </a:rPr>
              <a:t>funding source!</a:t>
            </a:r>
            <a:endParaRPr lang="en-US" sz="3600" dirty="0">
              <a:solidFill>
                <a:srgbClr val="FFFFFF"/>
              </a:solidFill>
              <a:latin typeface="Comic Sans MS" pitchFamily="66" charset="0"/>
            </a:endParaRPr>
          </a:p>
        </p:txBody>
      </p:sp>
    </p:spTree>
    <p:extLst>
      <p:ext uri="{BB962C8B-B14F-4D97-AF65-F5344CB8AC3E}">
        <p14:creationId xmlns:p14="http://schemas.microsoft.com/office/powerpoint/2010/main" val="1080395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610600" cy="1323439"/>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8838" algn="l"/>
                <a:tab pos="1597025" algn="l"/>
              </a:tabLst>
              <a:defRPr/>
            </a:pPr>
            <a:r>
              <a:rPr lang="en-US" sz="4000" dirty="0" smtClean="0">
                <a:solidFill>
                  <a:srgbClr val="FFFFFF"/>
                </a:solidFill>
                <a:latin typeface="Comic Sans MS" pitchFamily="66" charset="0"/>
              </a:rPr>
              <a:t>Is this rough estimate in         the “Ball </a:t>
            </a:r>
            <a:r>
              <a:rPr lang="en-US" sz="4000" dirty="0">
                <a:solidFill>
                  <a:srgbClr val="FFFFFF"/>
                </a:solidFill>
                <a:latin typeface="Comic Sans MS" pitchFamily="66" charset="0"/>
              </a:rPr>
              <a:t>P</a:t>
            </a:r>
            <a:r>
              <a:rPr lang="en-US" sz="4000" dirty="0" smtClean="0">
                <a:solidFill>
                  <a:srgbClr val="FFFFFF"/>
                </a:solidFill>
                <a:latin typeface="Comic Sans MS" pitchFamily="66" charset="0"/>
              </a:rPr>
              <a:t>ark”?</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0" y="1676400"/>
            <a:ext cx="8763000" cy="4924425"/>
          </a:xfrm>
          <a:prstGeom prst="rect">
            <a:avLst/>
          </a:prstGeom>
          <a:noFill/>
          <a:ln w="9525">
            <a:noFill/>
            <a:miter lim="800000"/>
            <a:headEnd/>
            <a:tailEnd/>
          </a:ln>
        </p:spPr>
        <p:txBody>
          <a:bodyPr wrap="square">
            <a:spAutoFit/>
          </a:bodyPr>
          <a:lstStyle/>
          <a:p>
            <a:pPr marL="514350" lvl="1" indent="-57150">
              <a:buClr>
                <a:srgbClr val="C00000"/>
              </a:buClr>
              <a:tabLst>
                <a:tab pos="858838" algn="l"/>
                <a:tab pos="1597025" algn="l"/>
              </a:tabLst>
              <a:defRPr/>
            </a:pPr>
            <a:r>
              <a:rPr lang="en-US" sz="2800" dirty="0" smtClean="0">
                <a:latin typeface="Comic Sans MS" pitchFamily="66" charset="0"/>
              </a:rPr>
              <a:t>If your estimate is </a:t>
            </a:r>
            <a:r>
              <a:rPr lang="en-US" sz="2800" u="sng" dirty="0" smtClean="0">
                <a:solidFill>
                  <a:srgbClr val="C00000"/>
                </a:solidFill>
                <a:latin typeface="Comic Sans MS" pitchFamily="66" charset="0"/>
              </a:rPr>
              <a:t>below</a:t>
            </a:r>
            <a:r>
              <a:rPr lang="en-US" sz="2800" dirty="0" smtClean="0">
                <a:latin typeface="Comic Sans MS" pitchFamily="66" charset="0"/>
              </a:rPr>
              <a:t> the target, consider these actions:</a:t>
            </a:r>
          </a:p>
          <a:p>
            <a:pPr marL="800100" lvl="1" indent="-342900">
              <a:buClr>
                <a:srgbClr val="C00000"/>
              </a:buClr>
              <a:tabLst>
                <a:tab pos="858838" algn="l"/>
                <a:tab pos="1597025" algn="l"/>
              </a:tabLst>
              <a:defRPr/>
            </a:pPr>
            <a:r>
              <a:rPr lang="en-US" sz="1600" dirty="0" smtClean="0">
                <a:latin typeface="Comic Sans MS" pitchFamily="66" charset="0"/>
              </a:rPr>
              <a:t> </a:t>
            </a:r>
          </a:p>
          <a:p>
            <a:pPr marL="914400" lvl="1" indent="-457200">
              <a:buAutoNum type="arabicPeriod"/>
              <a:tabLst>
                <a:tab pos="858838" algn="l"/>
                <a:tab pos="1597025" algn="l"/>
              </a:tabLst>
              <a:defRPr/>
            </a:pPr>
            <a:r>
              <a:rPr lang="en-US" sz="2400" dirty="0" smtClean="0">
                <a:latin typeface="Comic Sans MS" pitchFamily="66" charset="0"/>
              </a:rPr>
              <a:t>Expand the </a:t>
            </a:r>
            <a:r>
              <a:rPr lang="en-US" sz="2400" u="sng" dirty="0" smtClean="0">
                <a:latin typeface="Comic Sans MS" pitchFamily="66" charset="0"/>
              </a:rPr>
              <a:t>scope</a:t>
            </a:r>
            <a:r>
              <a:rPr lang="en-US" sz="2400" dirty="0" smtClean="0">
                <a:latin typeface="Comic Sans MS" pitchFamily="66" charset="0"/>
              </a:rPr>
              <a:t> of the project (do more) and add associated costs.</a:t>
            </a:r>
          </a:p>
          <a:p>
            <a:pPr marL="914400" lvl="1" indent="-457200">
              <a:buAutoNum type="arabicPeriod"/>
              <a:tabLst>
                <a:tab pos="858838" algn="l"/>
                <a:tab pos="1597025" algn="l"/>
              </a:tabLst>
              <a:defRPr/>
            </a:pPr>
            <a:r>
              <a:rPr lang="en-US" sz="2400" dirty="0" smtClean="0">
                <a:latin typeface="Comic Sans MS" pitchFamily="66" charset="0"/>
              </a:rPr>
              <a:t>Improve the </a:t>
            </a:r>
            <a:r>
              <a:rPr lang="en-US" sz="2400" u="sng" dirty="0" smtClean="0">
                <a:latin typeface="Comic Sans MS" pitchFamily="66" charset="0"/>
              </a:rPr>
              <a:t>quality</a:t>
            </a:r>
            <a:r>
              <a:rPr lang="en-US" sz="2400" dirty="0" smtClean="0">
                <a:latin typeface="Comic Sans MS" pitchFamily="66" charset="0"/>
              </a:rPr>
              <a:t> of the project (increase sample size or expand the dissemination phase, e.g., an extra conference) </a:t>
            </a:r>
            <a:r>
              <a:rPr lang="en-US" sz="2400" dirty="0">
                <a:latin typeface="Comic Sans MS" pitchFamily="66" charset="0"/>
              </a:rPr>
              <a:t>and add associated costs.</a:t>
            </a:r>
            <a:endParaRPr lang="en-US" sz="2400" dirty="0" smtClean="0">
              <a:latin typeface="Comic Sans MS" pitchFamily="66" charset="0"/>
            </a:endParaRPr>
          </a:p>
          <a:p>
            <a:pPr marL="914400" lvl="1" indent="-457200">
              <a:buAutoNum type="arabicPeriod"/>
              <a:tabLst>
                <a:tab pos="858838" algn="l"/>
                <a:tab pos="1597025" algn="l"/>
              </a:tabLst>
              <a:defRPr/>
            </a:pPr>
            <a:r>
              <a:rPr lang="en-US" sz="2400" dirty="0" smtClean="0">
                <a:latin typeface="Comic Sans MS" pitchFamily="66" charset="0"/>
              </a:rPr>
              <a:t>Keep the project scope static but add allowable costs that make the project:</a:t>
            </a:r>
          </a:p>
          <a:p>
            <a:pPr marL="685800" lvl="1" indent="-228600">
              <a:buFont typeface="+mj-lt"/>
              <a:buAutoNum type="arabicPeriod"/>
              <a:tabLst>
                <a:tab pos="857250" algn="l"/>
                <a:tab pos="858838" algn="l"/>
                <a:tab pos="1597025" algn="l"/>
              </a:tabLst>
              <a:defRPr/>
            </a:pPr>
            <a:endParaRPr lang="en-US" sz="800" dirty="0" smtClean="0">
              <a:latin typeface="Comic Sans MS" pitchFamily="66" charset="0"/>
            </a:endParaRPr>
          </a:p>
          <a:p>
            <a:pPr marL="1371600" lvl="2">
              <a:buFont typeface="Wingdings" pitchFamily="2" charset="2"/>
              <a:buChar char="§"/>
              <a:tabLst>
                <a:tab pos="514350" algn="l"/>
                <a:tab pos="858838" algn="l"/>
                <a:tab pos="1597025" algn="l"/>
                <a:tab pos="1714500" algn="l"/>
              </a:tabLst>
              <a:defRPr/>
            </a:pPr>
            <a:r>
              <a:rPr lang="en-US" sz="2200" dirty="0" smtClean="0">
                <a:latin typeface="Comic Sans MS" pitchFamily="66" charset="0"/>
              </a:rPr>
              <a:t>   	Easier to complete</a:t>
            </a:r>
          </a:p>
          <a:p>
            <a:pPr marL="1371600" lvl="2">
              <a:buFont typeface="Wingdings" pitchFamily="2" charset="2"/>
              <a:buChar char="§"/>
              <a:tabLst>
                <a:tab pos="514350" algn="l"/>
                <a:tab pos="857250" algn="l"/>
                <a:tab pos="858838" algn="l"/>
                <a:tab pos="1597025" algn="l"/>
              </a:tabLst>
              <a:defRPr/>
            </a:pPr>
            <a:r>
              <a:rPr lang="en-US" sz="2200" dirty="0" smtClean="0">
                <a:latin typeface="Comic Sans MS" pitchFamily="66" charset="0"/>
              </a:rPr>
              <a:t>   	More likely to succeed</a:t>
            </a:r>
          </a:p>
          <a:p>
            <a:pPr marL="1371600" lvl="2">
              <a:buFont typeface="Wingdings" pitchFamily="2" charset="2"/>
              <a:buChar char="§"/>
              <a:tabLst>
                <a:tab pos="514350" algn="l"/>
                <a:tab pos="857250" algn="l"/>
                <a:tab pos="858838" algn="l"/>
                <a:tab pos="1597025" algn="l"/>
              </a:tabLst>
              <a:defRPr/>
            </a:pPr>
            <a:r>
              <a:rPr lang="en-US" sz="2200" dirty="0" smtClean="0">
                <a:latin typeface="Comic Sans MS" pitchFamily="66" charset="0"/>
              </a:rPr>
              <a:t>   	More interesting 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228600" y="152400"/>
            <a:ext cx="8839200" cy="707886"/>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342900" lvl="1" indent="-342900">
              <a:buClr>
                <a:srgbClr val="C00000"/>
              </a:buClr>
              <a:buFont typeface="Wingdings" pitchFamily="2" charset="2"/>
              <a:buChar char="§"/>
              <a:tabLst>
                <a:tab pos="858838" algn="l"/>
                <a:tab pos="1597025" algn="l"/>
              </a:tabLst>
              <a:defRPr/>
            </a:pPr>
            <a:r>
              <a:rPr lang="en-US" sz="4000" dirty="0" smtClean="0">
                <a:solidFill>
                  <a:srgbClr val="FFFFFF"/>
                </a:solidFill>
                <a:latin typeface="Comic Sans MS" pitchFamily="66" charset="0"/>
              </a:rPr>
              <a:t>  How much </a:t>
            </a:r>
            <a:r>
              <a:rPr lang="en-US" sz="4000" u="sng" dirty="0" smtClean="0">
                <a:solidFill>
                  <a:srgbClr val="FFFFFF"/>
                </a:solidFill>
                <a:latin typeface="Comic Sans MS" pitchFamily="66" charset="0"/>
              </a:rPr>
              <a:t>should</a:t>
            </a:r>
            <a:r>
              <a:rPr lang="en-US" sz="4000" dirty="0" smtClean="0">
                <a:solidFill>
                  <a:srgbClr val="FFFFFF"/>
                </a:solidFill>
                <a:latin typeface="Comic Sans MS" pitchFamily="66" charset="0"/>
              </a:rPr>
              <a:t> you request?</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0" y="1257955"/>
            <a:ext cx="9144000" cy="4832092"/>
          </a:xfrm>
          <a:prstGeom prst="rect">
            <a:avLst/>
          </a:prstGeom>
          <a:noFill/>
          <a:ln w="9525">
            <a:noFill/>
            <a:miter lim="800000"/>
            <a:headEnd/>
            <a:tailEnd/>
          </a:ln>
        </p:spPr>
        <p:txBody>
          <a:bodyPr wrap="square">
            <a:spAutoFit/>
          </a:bodyPr>
          <a:lstStyle/>
          <a:p>
            <a:pPr marL="914400" lvl="1" indent="-457200">
              <a:buFont typeface="Wingdings" pitchFamily="2" charset="2"/>
              <a:buChar char="§"/>
              <a:tabLst>
                <a:tab pos="858838" algn="l"/>
                <a:tab pos="1597025" algn="l"/>
              </a:tabLst>
              <a:defRPr/>
            </a:pPr>
            <a:r>
              <a:rPr lang="en-US" sz="2800" dirty="0" smtClean="0">
                <a:latin typeface="Comic Sans MS" pitchFamily="66" charset="0"/>
              </a:rPr>
              <a:t>Always ask for the </a:t>
            </a:r>
            <a:r>
              <a:rPr lang="en-US" sz="2800" dirty="0">
                <a:latin typeface="Comic Sans MS" pitchFamily="66" charset="0"/>
              </a:rPr>
              <a:t>amount you need to do </a:t>
            </a:r>
            <a:r>
              <a:rPr lang="en-US" sz="2800" dirty="0" smtClean="0">
                <a:latin typeface="Comic Sans MS" pitchFamily="66" charset="0"/>
              </a:rPr>
              <a:t>the project.  Never </a:t>
            </a:r>
            <a:r>
              <a:rPr lang="en-US" sz="2800" dirty="0">
                <a:latin typeface="Comic Sans MS" pitchFamily="66" charset="0"/>
              </a:rPr>
              <a:t>ask for less than you </a:t>
            </a:r>
            <a:r>
              <a:rPr lang="en-US" sz="2800" dirty="0" smtClean="0">
                <a:latin typeface="Comic Sans MS" pitchFamily="66" charset="0"/>
              </a:rPr>
              <a:t>need!</a:t>
            </a:r>
          </a:p>
          <a:p>
            <a:pPr lvl="1">
              <a:tabLst>
                <a:tab pos="858838" algn="l"/>
                <a:tab pos="1597025" algn="l"/>
              </a:tabLst>
              <a:defRPr/>
            </a:pPr>
            <a:endParaRPr lang="en-US" sz="1200" dirty="0" smtClean="0">
              <a:latin typeface="Comic Sans MS" pitchFamily="66" charset="0"/>
            </a:endParaRPr>
          </a:p>
          <a:p>
            <a:pPr marL="914400" lvl="1" indent="-457200">
              <a:buFont typeface="Wingdings" pitchFamily="2" charset="2"/>
              <a:buChar char="§"/>
              <a:tabLst>
                <a:tab pos="858838" algn="l"/>
                <a:tab pos="1597025" algn="l"/>
              </a:tabLst>
              <a:defRPr/>
            </a:pPr>
            <a:r>
              <a:rPr lang="en-US" sz="2800" dirty="0" smtClean="0">
                <a:latin typeface="Comic Sans MS" pitchFamily="66" charset="0"/>
              </a:rPr>
              <a:t>But the “amount you need” isn’t a precise number, it’s a </a:t>
            </a:r>
            <a:r>
              <a:rPr lang="en-US" sz="2800" u="sng" dirty="0" smtClean="0">
                <a:latin typeface="Comic Sans MS" pitchFamily="66" charset="0"/>
              </a:rPr>
              <a:t>range</a:t>
            </a:r>
            <a:r>
              <a:rPr lang="en-US" sz="2800" dirty="0" smtClean="0">
                <a:latin typeface="Comic Sans MS" pitchFamily="66" charset="0"/>
              </a:rPr>
              <a:t>.  Don’t </a:t>
            </a:r>
            <a:r>
              <a:rPr lang="en-US" sz="2800" dirty="0">
                <a:latin typeface="Comic Sans MS" pitchFamily="66" charset="0"/>
              </a:rPr>
              <a:t>“pad” the budget, but </a:t>
            </a:r>
            <a:r>
              <a:rPr lang="en-US" sz="2800" dirty="0" smtClean="0">
                <a:latin typeface="Comic Sans MS" pitchFamily="66" charset="0"/>
              </a:rPr>
              <a:t>proposing </a:t>
            </a:r>
            <a:r>
              <a:rPr lang="en-US" sz="2800" dirty="0" smtClean="0">
                <a:latin typeface="Comic Sans MS" pitchFamily="66" charset="0"/>
              </a:rPr>
              <a:t>at the </a:t>
            </a:r>
            <a:r>
              <a:rPr lang="en-US" sz="2800" dirty="0" smtClean="0">
                <a:latin typeface="Comic Sans MS" pitchFamily="66" charset="0"/>
              </a:rPr>
              <a:t>high end </a:t>
            </a:r>
            <a:r>
              <a:rPr lang="en-US" sz="2800" dirty="0">
                <a:latin typeface="Comic Sans MS" pitchFamily="66" charset="0"/>
              </a:rPr>
              <a:t>of the justifiable </a:t>
            </a:r>
            <a:r>
              <a:rPr lang="en-US" sz="2800" dirty="0" smtClean="0">
                <a:latin typeface="Comic Sans MS" pitchFamily="66" charset="0"/>
              </a:rPr>
              <a:t>range is usually the best approach!</a:t>
            </a:r>
          </a:p>
          <a:p>
            <a:pPr marL="914400" lvl="1" indent="-457200">
              <a:buFont typeface="Wingdings" pitchFamily="2" charset="2"/>
              <a:buChar char="§"/>
              <a:tabLst>
                <a:tab pos="858838" algn="l"/>
                <a:tab pos="1597025" algn="l"/>
              </a:tabLst>
              <a:defRPr/>
            </a:pPr>
            <a:endParaRPr lang="en-US" sz="1200" dirty="0">
              <a:latin typeface="Comic Sans MS" pitchFamily="66" charset="0"/>
            </a:endParaRPr>
          </a:p>
          <a:p>
            <a:pPr marL="914400" lvl="1" indent="-457200">
              <a:buFont typeface="Wingdings" pitchFamily="2" charset="2"/>
              <a:buChar char="§"/>
              <a:tabLst>
                <a:tab pos="858838" algn="l"/>
                <a:tab pos="1597025" algn="l"/>
              </a:tabLst>
              <a:defRPr/>
            </a:pPr>
            <a:r>
              <a:rPr lang="en-US" sz="2800" dirty="0" smtClean="0">
                <a:latin typeface="Comic Sans MS" pitchFamily="66" charset="0"/>
              </a:rPr>
              <a:t>It’s better to have the project go unfunded than to suffer through three years of an underfunded project!</a:t>
            </a:r>
            <a:endParaRPr lang="en-US" sz="3600" dirty="0" smtClean="0">
              <a:latin typeface="Comic Sans MS" pitchFamily="66" charset="0"/>
            </a:endParaRPr>
          </a:p>
          <a:p>
            <a:pPr lvl="1">
              <a:buClr>
                <a:srgbClr val="C00000"/>
              </a:buClr>
              <a:tabLst>
                <a:tab pos="858838" algn="l"/>
                <a:tab pos="1597025" algn="l"/>
              </a:tabLst>
              <a:defRPr/>
            </a:pPr>
            <a:endParaRPr lang="en-US" sz="3200" dirty="0">
              <a:latin typeface="Comic Sans MS" pitchFamily="66" charset="0"/>
            </a:endParaRPr>
          </a:p>
        </p:txBody>
      </p:sp>
    </p:spTree>
    <p:extLst>
      <p:ext uri="{BB962C8B-B14F-4D97-AF65-F5344CB8AC3E}">
        <p14:creationId xmlns:p14="http://schemas.microsoft.com/office/powerpoint/2010/main" val="281493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610600" cy="1323439"/>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r>
              <a:rPr lang="en-US" sz="4000" dirty="0" smtClean="0">
                <a:solidFill>
                  <a:srgbClr val="FFFFFF"/>
                </a:solidFill>
                <a:latin typeface="Comic Sans MS" pitchFamily="66" charset="0"/>
              </a:rPr>
              <a:t>Now prepare a detailed budget and budget justification!</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0" y="1524000"/>
            <a:ext cx="8991600" cy="5109091"/>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r>
              <a:rPr lang="en-US" sz="3000" dirty="0" smtClean="0">
                <a:latin typeface="Comic Sans MS" pitchFamily="66" charset="0"/>
              </a:rPr>
              <a:t>What information do you need to get started?</a:t>
            </a:r>
          </a:p>
          <a:p>
            <a:pPr lvl="1">
              <a:buClr>
                <a:srgbClr val="C00000"/>
              </a:buClr>
              <a:tabLst>
                <a:tab pos="857250" algn="l"/>
                <a:tab pos="858838" algn="l"/>
                <a:tab pos="1597025" algn="l"/>
              </a:tabLst>
              <a:defRPr/>
            </a:pPr>
            <a:endParaRPr lang="en-US" sz="800" dirty="0" smtClean="0">
              <a:latin typeface="Comic Sans MS" pitchFamily="66" charset="0"/>
            </a:endParaRPr>
          </a:p>
          <a:p>
            <a:pPr marL="457200" lvl="2">
              <a:buClr>
                <a:srgbClr val="C00000"/>
              </a:buClr>
              <a:tabLst>
                <a:tab pos="857250" algn="l"/>
                <a:tab pos="858838" algn="l"/>
                <a:tab pos="1597025" algn="l"/>
              </a:tabLst>
              <a:defRPr/>
            </a:pPr>
            <a:r>
              <a:rPr lang="en-US" sz="2800" dirty="0">
                <a:latin typeface="Comic Sans MS" pitchFamily="66" charset="0"/>
              </a:rPr>
              <a:t> </a:t>
            </a:r>
            <a:r>
              <a:rPr lang="en-US" sz="2800" dirty="0" smtClean="0">
                <a:latin typeface="Comic Sans MS" pitchFamily="66" charset="0"/>
              </a:rPr>
              <a:t>  </a:t>
            </a:r>
            <a:r>
              <a:rPr lang="en-US" sz="2600" u="sng" dirty="0" smtClean="0">
                <a:solidFill>
                  <a:srgbClr val="C00000"/>
                </a:solidFill>
                <a:latin typeface="Comic Sans MS" pitchFamily="66" charset="0"/>
              </a:rPr>
              <a:t>Appointment type </a:t>
            </a:r>
            <a:r>
              <a:rPr lang="en-US" sz="2600" dirty="0" smtClean="0">
                <a:latin typeface="Comic Sans MS" pitchFamily="66" charset="0"/>
              </a:rPr>
              <a:t>for all personnel:</a:t>
            </a:r>
          </a:p>
          <a:p>
            <a:pPr marL="1371600" lvl="4">
              <a:buFont typeface="Wingdings" pitchFamily="2" charset="2"/>
              <a:buChar char="§"/>
              <a:tabLst>
                <a:tab pos="857250" algn="l"/>
                <a:tab pos="858838" algn="l"/>
                <a:tab pos="1600200" algn="l"/>
              </a:tabLst>
              <a:defRPr/>
            </a:pPr>
            <a:r>
              <a:rPr lang="en-US" sz="2600" dirty="0" smtClean="0">
                <a:latin typeface="Comic Sans MS" pitchFamily="66" charset="0"/>
              </a:rPr>
              <a:t> 9 month (academic and summer months)</a:t>
            </a:r>
          </a:p>
          <a:p>
            <a:pPr marL="1371600" lvl="4">
              <a:buFont typeface="Wingdings" pitchFamily="2" charset="2"/>
              <a:buChar char="§"/>
              <a:tabLst>
                <a:tab pos="857250" algn="l"/>
                <a:tab pos="858838" algn="l"/>
                <a:tab pos="1597025" algn="l"/>
              </a:tabLst>
              <a:defRPr/>
            </a:pPr>
            <a:r>
              <a:rPr lang="en-US" sz="2600" dirty="0" smtClean="0">
                <a:latin typeface="Comic Sans MS" pitchFamily="66" charset="0"/>
              </a:rPr>
              <a:t> 12 month (calendar months)</a:t>
            </a:r>
          </a:p>
          <a:p>
            <a:pPr marL="1371600" lvl="4">
              <a:buFont typeface="Wingdings" pitchFamily="2" charset="2"/>
              <a:buChar char="§"/>
              <a:tabLst>
                <a:tab pos="857250" algn="l"/>
                <a:tab pos="858838" algn="l"/>
                <a:tab pos="1597025" algn="l"/>
              </a:tabLst>
              <a:defRPr/>
            </a:pPr>
            <a:r>
              <a:rPr lang="en-US" sz="2600" dirty="0" smtClean="0">
                <a:latin typeface="Comic Sans MS" pitchFamily="66" charset="0"/>
              </a:rPr>
              <a:t> </a:t>
            </a:r>
            <a:r>
              <a:rPr lang="en-US" sz="2600" u="sng" dirty="0" smtClean="0">
                <a:latin typeface="Comic Sans MS" pitchFamily="66" charset="0"/>
              </a:rPr>
              <a:t>Note</a:t>
            </a:r>
            <a:r>
              <a:rPr lang="en-US" sz="2600" dirty="0" smtClean="0">
                <a:latin typeface="Comic Sans MS" pitchFamily="66" charset="0"/>
              </a:rPr>
              <a:t>: 9 month personnel can earn up to 3 	summer months of salary at their established 	monthly rate.</a:t>
            </a:r>
          </a:p>
          <a:p>
            <a:pPr marL="1371600" lvl="4">
              <a:buFont typeface="Wingdings" pitchFamily="2" charset="2"/>
              <a:buChar char="§"/>
              <a:tabLst>
                <a:tab pos="857250" algn="l"/>
                <a:tab pos="858838" algn="l"/>
                <a:tab pos="1597025" algn="l"/>
              </a:tabLst>
              <a:defRPr/>
            </a:pPr>
            <a:r>
              <a:rPr lang="en-US" sz="2600" dirty="0" smtClean="0">
                <a:latin typeface="Comic Sans MS" pitchFamily="66" charset="0"/>
              </a:rPr>
              <a:t> </a:t>
            </a:r>
            <a:r>
              <a:rPr lang="en-US" sz="2600" u="sng" dirty="0" smtClean="0">
                <a:latin typeface="Comic Sans MS" pitchFamily="66" charset="0"/>
              </a:rPr>
              <a:t>Note</a:t>
            </a:r>
            <a:r>
              <a:rPr lang="en-US" sz="2600" dirty="0" smtClean="0">
                <a:latin typeface="Comic Sans MS" pitchFamily="66" charset="0"/>
              </a:rPr>
              <a:t>: NSF will only pay for 2 months of salary 	support per person per year </a:t>
            </a:r>
            <a:r>
              <a:rPr lang="en-US" sz="2600" dirty="0" smtClean="0">
                <a:latin typeface="Comic Sans MS" pitchFamily="66" charset="0"/>
              </a:rPr>
              <a:t>from all </a:t>
            </a:r>
            <a:r>
              <a:rPr lang="en-US" sz="2600" dirty="0" smtClean="0">
                <a:latin typeface="Comic Sans MS" pitchFamily="66" charset="0"/>
              </a:rPr>
              <a:t>NSF </a:t>
            </a:r>
            <a:r>
              <a:rPr lang="en-US" sz="2600" dirty="0" smtClean="0">
                <a:latin typeface="Comic Sans MS" pitchFamily="66" charset="0"/>
              </a:rPr>
              <a:t>	grants combined</a:t>
            </a:r>
            <a:r>
              <a:rPr lang="en-US" sz="2600" dirty="0" smtClean="0">
                <a:latin typeface="Comic Sans MS" pitchFamily="66" charset="0"/>
              </a:rPr>
              <a:t>.</a:t>
            </a:r>
          </a:p>
          <a:p>
            <a:pPr marL="1371600" lvl="4">
              <a:buFont typeface="Wingdings" pitchFamily="2" charset="2"/>
              <a:buChar char="§"/>
              <a:tabLst>
                <a:tab pos="857250" algn="l"/>
                <a:tab pos="858838" algn="l"/>
                <a:tab pos="1597025" algn="l"/>
              </a:tabLst>
              <a:defRPr/>
            </a:pPr>
            <a:r>
              <a:rPr lang="en-US" sz="2600" dirty="0" smtClean="0">
                <a:latin typeface="Comic Sans MS" pitchFamily="66" charset="0"/>
              </a:rPr>
              <a:t> To earn 3 summer months of support, a non-	NSF source is required!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610600" cy="1323439"/>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r>
              <a:rPr lang="en-US" sz="4000" dirty="0" smtClean="0">
                <a:solidFill>
                  <a:srgbClr val="FFFFFF"/>
                </a:solidFill>
                <a:latin typeface="Comic Sans MS" pitchFamily="66" charset="0"/>
              </a:rPr>
              <a:t>Now prepare a detailed budget and budget justification!</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0" y="1524000"/>
            <a:ext cx="8991600" cy="4708981"/>
          </a:xfrm>
          <a:prstGeom prst="rect">
            <a:avLst/>
          </a:prstGeom>
          <a:noFill/>
          <a:ln w="9525">
            <a:noFill/>
            <a:miter lim="800000"/>
            <a:headEnd/>
            <a:tailEnd/>
          </a:ln>
        </p:spPr>
        <p:txBody>
          <a:bodyPr wrap="square">
            <a:spAutoFit/>
          </a:bodyPr>
          <a:lstStyle/>
          <a:p>
            <a:pPr lvl="1">
              <a:buClr>
                <a:srgbClr val="C00000"/>
              </a:buClr>
              <a:tabLst>
                <a:tab pos="857250" algn="l"/>
                <a:tab pos="858838" algn="l"/>
                <a:tab pos="1597025" algn="l"/>
              </a:tabLst>
              <a:defRPr/>
            </a:pPr>
            <a:r>
              <a:rPr lang="en-US" sz="3000" dirty="0">
                <a:latin typeface="Comic Sans MS" pitchFamily="66" charset="0"/>
              </a:rPr>
              <a:t>What information do you need to get started?</a:t>
            </a:r>
          </a:p>
          <a:p>
            <a:pPr lvl="1">
              <a:buClr>
                <a:srgbClr val="C00000"/>
              </a:buClr>
              <a:tabLst>
                <a:tab pos="857250" algn="l"/>
                <a:tab pos="858838" algn="l"/>
                <a:tab pos="1597025" algn="l"/>
              </a:tabLst>
              <a:defRPr/>
            </a:pPr>
            <a:endParaRPr lang="en-US" sz="800" dirty="0" smtClean="0">
              <a:latin typeface="Comic Sans MS" pitchFamily="66" charset="0"/>
            </a:endParaRPr>
          </a:p>
          <a:p>
            <a:pPr marL="457200" lvl="2">
              <a:buClr>
                <a:srgbClr val="C00000"/>
              </a:buClr>
              <a:tabLst>
                <a:tab pos="857250" algn="l"/>
                <a:tab pos="858838" algn="l"/>
                <a:tab pos="1597025" algn="l"/>
              </a:tabLst>
              <a:defRPr/>
            </a:pPr>
            <a:r>
              <a:rPr lang="en-US" sz="2800" dirty="0">
                <a:latin typeface="Comic Sans MS" pitchFamily="66" charset="0"/>
              </a:rPr>
              <a:t> </a:t>
            </a:r>
            <a:r>
              <a:rPr lang="en-US" sz="2800" dirty="0" smtClean="0">
                <a:latin typeface="Comic Sans MS" pitchFamily="66" charset="0"/>
              </a:rPr>
              <a:t>  </a:t>
            </a:r>
            <a:r>
              <a:rPr lang="en-US" sz="2600" u="sng" dirty="0" smtClean="0">
                <a:solidFill>
                  <a:srgbClr val="C00000"/>
                </a:solidFill>
                <a:latin typeface="Comic Sans MS" pitchFamily="66" charset="0"/>
              </a:rPr>
              <a:t>Salary</a:t>
            </a:r>
            <a:r>
              <a:rPr lang="en-US" sz="2600" dirty="0" smtClean="0">
                <a:latin typeface="Comic Sans MS" pitchFamily="66" charset="0"/>
              </a:rPr>
              <a:t> </a:t>
            </a:r>
            <a:r>
              <a:rPr lang="en-US" sz="2600" dirty="0">
                <a:latin typeface="Comic Sans MS" pitchFamily="66" charset="0"/>
              </a:rPr>
              <a:t>for all personnel:</a:t>
            </a:r>
          </a:p>
          <a:p>
            <a:pPr marL="1371600" lvl="4">
              <a:buFont typeface="Wingdings" pitchFamily="2" charset="2"/>
              <a:buChar char="§"/>
              <a:tabLst>
                <a:tab pos="857250" algn="l"/>
                <a:tab pos="858838" algn="l"/>
                <a:tab pos="1428750" algn="l"/>
                <a:tab pos="1600200" algn="l"/>
              </a:tabLst>
              <a:defRPr/>
            </a:pPr>
            <a:r>
              <a:rPr lang="en-US" sz="2600" dirty="0">
                <a:latin typeface="Comic Sans MS" pitchFamily="66" charset="0"/>
              </a:rPr>
              <a:t> </a:t>
            </a:r>
            <a:r>
              <a:rPr lang="en-US" sz="2600" u="sng" dirty="0">
                <a:latin typeface="Comic Sans MS" pitchFamily="66" charset="0"/>
              </a:rPr>
              <a:t>Not</a:t>
            </a:r>
            <a:r>
              <a:rPr lang="en-US" sz="2600" dirty="0">
                <a:latin typeface="Comic Sans MS" pitchFamily="66" charset="0"/>
              </a:rPr>
              <a:t>e: NIH caps </a:t>
            </a:r>
            <a:r>
              <a:rPr lang="en-US" sz="2600" dirty="0" smtClean="0">
                <a:latin typeface="Comic Sans MS" pitchFamily="66" charset="0"/>
              </a:rPr>
              <a:t>maximum </a:t>
            </a:r>
            <a:r>
              <a:rPr lang="en-US" sz="2600" dirty="0">
                <a:latin typeface="Comic Sans MS" pitchFamily="66" charset="0"/>
              </a:rPr>
              <a:t>salary </a:t>
            </a:r>
            <a:r>
              <a:rPr lang="en-US" sz="2600" dirty="0" smtClean="0">
                <a:latin typeface="Comic Sans MS" pitchFamily="66" charset="0"/>
              </a:rPr>
              <a:t>participation 	  at </a:t>
            </a:r>
            <a:r>
              <a:rPr lang="en-US" sz="2600" dirty="0">
                <a:latin typeface="Comic Sans MS" pitchFamily="66" charset="0"/>
              </a:rPr>
              <a:t>the federal Executive </a:t>
            </a:r>
            <a:r>
              <a:rPr lang="en-US" sz="2600" dirty="0" smtClean="0">
                <a:latin typeface="Comic Sans MS" pitchFamily="66" charset="0"/>
              </a:rPr>
              <a:t>Level </a:t>
            </a:r>
            <a:r>
              <a:rPr lang="en-US" sz="2600" dirty="0">
                <a:latin typeface="Comic Sans MS" pitchFamily="66" charset="0"/>
              </a:rPr>
              <a:t>I </a:t>
            </a:r>
            <a:r>
              <a:rPr lang="en-US" sz="2600" dirty="0" smtClean="0">
                <a:latin typeface="Comic Sans MS" pitchFamily="66" charset="0"/>
              </a:rPr>
              <a:t>rate 	 		(currently </a:t>
            </a:r>
            <a:r>
              <a:rPr lang="en-US" sz="2600" dirty="0">
                <a:latin typeface="Comic Sans MS" pitchFamily="66" charset="0"/>
              </a:rPr>
              <a:t>$179,700 or $14,975 </a:t>
            </a:r>
            <a:r>
              <a:rPr lang="en-US" sz="2600" dirty="0" smtClean="0">
                <a:latin typeface="Comic Sans MS" pitchFamily="66" charset="0"/>
              </a:rPr>
              <a:t>per month.) </a:t>
            </a:r>
            <a:endParaRPr lang="en-US" sz="2600" dirty="0">
              <a:latin typeface="Comic Sans MS" pitchFamily="66" charset="0"/>
            </a:endParaRPr>
          </a:p>
          <a:p>
            <a:pPr marL="1371600" lvl="4">
              <a:buFont typeface="Wingdings" pitchFamily="2" charset="2"/>
              <a:buChar char="§"/>
              <a:tabLst>
                <a:tab pos="857250" algn="l"/>
                <a:tab pos="858838" algn="l"/>
                <a:tab pos="1597025" algn="l"/>
              </a:tabLst>
              <a:defRPr/>
            </a:pPr>
            <a:r>
              <a:rPr lang="en-US" sz="2600" dirty="0">
                <a:latin typeface="Comic Sans MS" pitchFamily="66" charset="0"/>
              </a:rPr>
              <a:t> This cap applies to fractional </a:t>
            </a:r>
            <a:r>
              <a:rPr lang="en-US" sz="2600" dirty="0" smtClean="0">
                <a:latin typeface="Comic Sans MS" pitchFamily="66" charset="0"/>
              </a:rPr>
              <a:t>funding. </a:t>
            </a:r>
            <a:endParaRPr lang="en-US" sz="2600" dirty="0">
              <a:latin typeface="Comic Sans MS" pitchFamily="66" charset="0"/>
            </a:endParaRPr>
          </a:p>
          <a:p>
            <a:pPr marL="1371600" lvl="4">
              <a:buFont typeface="Wingdings" pitchFamily="2" charset="2"/>
              <a:buChar char="§"/>
              <a:tabLst>
                <a:tab pos="857250" algn="l"/>
                <a:tab pos="858838" algn="l"/>
                <a:tab pos="1597025" algn="l"/>
              </a:tabLst>
              <a:defRPr/>
            </a:pPr>
            <a:r>
              <a:rPr lang="en-US" sz="2600" dirty="0">
                <a:latin typeface="Comic Sans MS" pitchFamily="66" charset="0"/>
              </a:rPr>
              <a:t> The difference </a:t>
            </a:r>
            <a:r>
              <a:rPr lang="en-US" sz="2600" dirty="0" smtClean="0">
                <a:latin typeface="Comic Sans MS" pitchFamily="66" charset="0"/>
              </a:rPr>
              <a:t>between the actual salary rate 	 and the capped participation by NIH is </a:t>
            </a:r>
            <a:r>
              <a:rPr lang="en-US" sz="2600" dirty="0">
                <a:latin typeface="Comic Sans MS" pitchFamily="66" charset="0"/>
              </a:rPr>
              <a:t>cost </a:t>
            </a:r>
            <a:r>
              <a:rPr lang="en-US" sz="2600" dirty="0" smtClean="0">
                <a:latin typeface="Comic Sans MS" pitchFamily="66" charset="0"/>
              </a:rPr>
              <a:t>	 share </a:t>
            </a:r>
            <a:r>
              <a:rPr lang="en-US" sz="2600" dirty="0">
                <a:latin typeface="Comic Sans MS" pitchFamily="66" charset="0"/>
              </a:rPr>
              <a:t>and must be </a:t>
            </a:r>
            <a:r>
              <a:rPr lang="en-US" sz="2600" dirty="0" smtClean="0">
                <a:latin typeface="Comic Sans MS" pitchFamily="66" charset="0"/>
              </a:rPr>
              <a:t>documented</a:t>
            </a:r>
            <a:r>
              <a:rPr lang="en-US" sz="2600" dirty="0">
                <a:latin typeface="Comic Sans MS" pitchFamily="66" charset="0"/>
              </a:rPr>
              <a:t>!</a:t>
            </a:r>
          </a:p>
          <a:p>
            <a:pPr marL="1371600" lvl="4">
              <a:buFont typeface="Wingdings" pitchFamily="2" charset="2"/>
              <a:buChar char="§"/>
              <a:tabLst>
                <a:tab pos="857250" algn="l"/>
                <a:tab pos="858838" algn="l"/>
                <a:tab pos="1597025" algn="l"/>
              </a:tabLst>
              <a:defRPr/>
            </a:pPr>
            <a:r>
              <a:rPr lang="en-US" sz="2600" dirty="0">
                <a:latin typeface="Comic Sans MS" pitchFamily="66" charset="0"/>
              </a:rPr>
              <a:t> Let’s consider </a:t>
            </a:r>
            <a:r>
              <a:rPr lang="en-US" sz="2600" dirty="0" smtClean="0">
                <a:latin typeface="Comic Sans MS" pitchFamily="66" charset="0"/>
              </a:rPr>
              <a:t>examples for both 12 </a:t>
            </a:r>
            <a:r>
              <a:rPr lang="en-US" sz="2600" dirty="0">
                <a:latin typeface="Comic Sans MS" pitchFamily="66" charset="0"/>
              </a:rPr>
              <a:t>month </a:t>
            </a:r>
            <a:r>
              <a:rPr lang="en-US" sz="2600" dirty="0" smtClean="0">
                <a:latin typeface="Comic Sans MS" pitchFamily="66" charset="0"/>
              </a:rPr>
              <a:t>	and </a:t>
            </a:r>
            <a:r>
              <a:rPr lang="en-US" sz="2600" dirty="0">
                <a:latin typeface="Comic Sans MS" pitchFamily="66" charset="0"/>
              </a:rPr>
              <a:t>9 month </a:t>
            </a:r>
            <a:r>
              <a:rPr lang="en-US" sz="2600" dirty="0" smtClean="0">
                <a:latin typeface="Comic Sans MS" pitchFamily="66" charset="0"/>
              </a:rPr>
              <a:t>faculty.</a:t>
            </a:r>
            <a:endParaRPr lang="en-US" sz="2600" dirty="0">
              <a:latin typeface="Comic Sans MS" pitchFamily="66" charset="0"/>
            </a:endParaRPr>
          </a:p>
        </p:txBody>
      </p:sp>
    </p:spTree>
    <p:extLst>
      <p:ext uri="{BB962C8B-B14F-4D97-AF65-F5344CB8AC3E}">
        <p14:creationId xmlns:p14="http://schemas.microsoft.com/office/powerpoint/2010/main" val="403444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610600" cy="1323439"/>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r>
              <a:rPr lang="en-US" sz="4000" dirty="0" smtClean="0">
                <a:solidFill>
                  <a:srgbClr val="FFFFFF"/>
                </a:solidFill>
                <a:latin typeface="Comic Sans MS" pitchFamily="66" charset="0"/>
              </a:rPr>
              <a:t>Examples of the Impact of NIH Salary Cap on Cost Share!</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304800" y="1447800"/>
            <a:ext cx="9525000" cy="5047536"/>
          </a:xfrm>
          <a:prstGeom prst="rect">
            <a:avLst/>
          </a:prstGeom>
          <a:noFill/>
          <a:ln w="9525">
            <a:noFill/>
            <a:miter lim="800000"/>
            <a:headEnd/>
            <a:tailEnd/>
          </a:ln>
        </p:spPr>
        <p:txBody>
          <a:bodyPr wrap="square">
            <a:spAutoFit/>
          </a:bodyPr>
          <a:lstStyle/>
          <a:p>
            <a:pPr lvl="1">
              <a:buClr>
                <a:srgbClr val="C00000"/>
              </a:buClr>
              <a:tabLst>
                <a:tab pos="857250" algn="l"/>
                <a:tab pos="858838" algn="l"/>
                <a:tab pos="1597025" algn="l"/>
              </a:tabLst>
              <a:defRPr/>
            </a:pPr>
            <a:endParaRPr lang="en-US" sz="800" dirty="0" smtClean="0">
              <a:latin typeface="Comic Sans MS" pitchFamily="66" charset="0"/>
            </a:endParaRPr>
          </a:p>
          <a:p>
            <a:pPr marL="457200" lvl="2">
              <a:buFont typeface="Wingdings" pitchFamily="2" charset="2"/>
              <a:buChar char="§"/>
              <a:tabLst>
                <a:tab pos="857250" algn="l"/>
                <a:tab pos="858838" algn="l"/>
                <a:tab pos="860425" algn="l"/>
                <a:tab pos="1597025" algn="l"/>
              </a:tabLst>
              <a:defRPr/>
            </a:pPr>
            <a:r>
              <a:rPr lang="en-US" sz="2600" dirty="0" smtClean="0">
                <a:latin typeface="Comic Sans MS" pitchFamily="66" charset="0"/>
              </a:rPr>
              <a:t>   </a:t>
            </a:r>
            <a:r>
              <a:rPr lang="en-US" sz="2400" u="sng" dirty="0" smtClean="0">
                <a:latin typeface="Comic Sans MS" pitchFamily="66" charset="0"/>
              </a:rPr>
              <a:t>12 month faculty example</a:t>
            </a:r>
            <a:r>
              <a:rPr lang="en-US" sz="2400" dirty="0" smtClean="0">
                <a:latin typeface="Comic Sans MS" pitchFamily="66" charset="0"/>
              </a:rPr>
              <a:t>: Salary is $300,000 ($25,000 	per month) and the maximum allowable for NIH 	participation is the cap of $14,975 per month. So, $14,975 	can </a:t>
            </a:r>
            <a:r>
              <a:rPr lang="en-US" sz="2400" dirty="0">
                <a:latin typeface="Comic Sans MS" pitchFamily="66" charset="0"/>
              </a:rPr>
              <a:t>be charged to </a:t>
            </a:r>
            <a:r>
              <a:rPr lang="en-US" sz="2400" dirty="0" smtClean="0">
                <a:latin typeface="Comic Sans MS" pitchFamily="66" charset="0"/>
              </a:rPr>
              <a:t>the grant </a:t>
            </a:r>
            <a:r>
              <a:rPr lang="en-US" sz="2400" dirty="0">
                <a:latin typeface="Comic Sans MS" pitchFamily="66" charset="0"/>
              </a:rPr>
              <a:t>and </a:t>
            </a:r>
            <a:r>
              <a:rPr lang="en-US" sz="2400" dirty="0" smtClean="0">
                <a:latin typeface="Comic Sans MS" pitchFamily="66" charset="0"/>
              </a:rPr>
              <a:t>$10,025 must </a:t>
            </a:r>
            <a:r>
              <a:rPr lang="en-US" sz="2400" dirty="0">
                <a:latin typeface="Comic Sans MS" pitchFamily="66" charset="0"/>
              </a:rPr>
              <a:t>be </a:t>
            </a:r>
            <a:r>
              <a:rPr lang="en-US" sz="2400" dirty="0" smtClean="0">
                <a:latin typeface="Comic Sans MS" pitchFamily="66" charset="0"/>
              </a:rPr>
              <a:t>charged 	to </a:t>
            </a:r>
            <a:r>
              <a:rPr lang="en-US" sz="2400" dirty="0">
                <a:latin typeface="Comic Sans MS" pitchFamily="66" charset="0"/>
              </a:rPr>
              <a:t>a cost </a:t>
            </a:r>
            <a:r>
              <a:rPr lang="en-US" sz="2400" dirty="0" smtClean="0">
                <a:latin typeface="Comic Sans MS" pitchFamily="66" charset="0"/>
              </a:rPr>
              <a:t>share source</a:t>
            </a:r>
            <a:r>
              <a:rPr lang="en-US" sz="2400" dirty="0">
                <a:latin typeface="Comic Sans MS" pitchFamily="66" charset="0"/>
              </a:rPr>
              <a:t>.</a:t>
            </a:r>
          </a:p>
          <a:p>
            <a:pPr marL="457200" lvl="2">
              <a:buFont typeface="Wingdings" pitchFamily="2" charset="2"/>
              <a:buChar char="§"/>
              <a:tabLst>
                <a:tab pos="857250" algn="l"/>
                <a:tab pos="858838" algn="l"/>
                <a:tab pos="860425" algn="l"/>
                <a:tab pos="1597025" algn="l"/>
              </a:tabLst>
              <a:defRPr/>
            </a:pPr>
            <a:r>
              <a:rPr lang="en-US" sz="2400" dirty="0" smtClean="0">
                <a:latin typeface="Comic Sans MS" pitchFamily="66" charset="0"/>
              </a:rPr>
              <a:t>    </a:t>
            </a:r>
            <a:r>
              <a:rPr lang="en-US" sz="2400" u="sng" dirty="0" smtClean="0">
                <a:latin typeface="Comic Sans MS" pitchFamily="66" charset="0"/>
              </a:rPr>
              <a:t>9 month faculty example</a:t>
            </a:r>
            <a:r>
              <a:rPr lang="en-US" sz="2400" dirty="0" smtClean="0">
                <a:latin typeface="Comic Sans MS" pitchFamily="66" charset="0"/>
              </a:rPr>
              <a:t>: Salary is $180,000 ($20,000 per 	month) and the </a:t>
            </a:r>
            <a:r>
              <a:rPr lang="en-US" sz="2400" dirty="0">
                <a:latin typeface="Comic Sans MS" pitchFamily="66" charset="0"/>
              </a:rPr>
              <a:t>maximum allowable </a:t>
            </a:r>
            <a:r>
              <a:rPr lang="en-US" sz="2400" dirty="0" smtClean="0">
                <a:latin typeface="Comic Sans MS" pitchFamily="66" charset="0"/>
              </a:rPr>
              <a:t>for </a:t>
            </a:r>
            <a:r>
              <a:rPr lang="en-US" sz="2400" dirty="0">
                <a:latin typeface="Comic Sans MS" pitchFamily="66" charset="0"/>
              </a:rPr>
              <a:t>NIH participation is </a:t>
            </a:r>
            <a:r>
              <a:rPr lang="en-US" sz="2400" dirty="0" smtClean="0">
                <a:latin typeface="Comic Sans MS" pitchFamily="66" charset="0"/>
              </a:rPr>
              <a:t>	the </a:t>
            </a:r>
            <a:r>
              <a:rPr lang="en-US" sz="2400" dirty="0">
                <a:latin typeface="Comic Sans MS" pitchFamily="66" charset="0"/>
              </a:rPr>
              <a:t>cap of $14,975 per month</a:t>
            </a:r>
            <a:r>
              <a:rPr lang="en-US" sz="2400" dirty="0" smtClean="0">
                <a:latin typeface="Comic Sans MS" pitchFamily="66" charset="0"/>
              </a:rPr>
              <a:t>.  	If faculty wants 1 month 	of summer salary, $14,975 can be charged to grant and 	$5,025 must be charged to a cost share source.</a:t>
            </a:r>
          </a:p>
          <a:p>
            <a:pPr marL="457200" lvl="2">
              <a:buFont typeface="Wingdings" pitchFamily="2" charset="2"/>
              <a:buChar char="§"/>
              <a:tabLst>
                <a:tab pos="914400" algn="l"/>
                <a:tab pos="1597025" algn="l"/>
              </a:tabLst>
              <a:defRPr/>
            </a:pPr>
            <a:r>
              <a:rPr lang="en-US" sz="2400" dirty="0">
                <a:latin typeface="Comic Sans MS" pitchFamily="66" charset="0"/>
              </a:rPr>
              <a:t> </a:t>
            </a:r>
            <a:r>
              <a:rPr lang="en-US" sz="2400" dirty="0" smtClean="0">
                <a:latin typeface="Comic Sans MS" pitchFamily="66" charset="0"/>
              </a:rPr>
              <a:t>   </a:t>
            </a:r>
            <a:r>
              <a:rPr lang="en-US" sz="2400" u="sng" dirty="0" smtClean="0">
                <a:latin typeface="Comic Sans MS" pitchFamily="66" charset="0"/>
              </a:rPr>
              <a:t>Note</a:t>
            </a:r>
            <a:r>
              <a:rPr lang="en-US" sz="2400" dirty="0" smtClean="0">
                <a:latin typeface="Comic Sans MS" pitchFamily="66" charset="0"/>
              </a:rPr>
              <a:t>: It is not permissible for the faculty to simply 	</a:t>
            </a:r>
            <a:r>
              <a:rPr lang="en-US" sz="2400" dirty="0">
                <a:latin typeface="Comic Sans MS" pitchFamily="66" charset="0"/>
              </a:rPr>
              <a:t> </a:t>
            </a:r>
            <a:r>
              <a:rPr lang="en-US" sz="2400" dirty="0" smtClean="0">
                <a:latin typeface="Comic Sans MS" pitchFamily="66" charset="0"/>
              </a:rPr>
              <a:t>	provide less effort – the cap applies to the reduced 	effort level as well!</a:t>
            </a:r>
            <a:endParaRPr lang="en-US" sz="2400" dirty="0">
              <a:latin typeface="Comic Sans MS" pitchFamily="66" charset="0"/>
            </a:endParaRPr>
          </a:p>
        </p:txBody>
      </p:sp>
    </p:spTree>
    <p:extLst>
      <p:ext uri="{BB962C8B-B14F-4D97-AF65-F5344CB8AC3E}">
        <p14:creationId xmlns:p14="http://schemas.microsoft.com/office/powerpoint/2010/main" val="35964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610600" cy="1323439"/>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r>
              <a:rPr lang="en-US" sz="4000" dirty="0" smtClean="0">
                <a:solidFill>
                  <a:srgbClr val="FFFFFF"/>
                </a:solidFill>
                <a:latin typeface="Comic Sans MS" pitchFamily="66" charset="0"/>
              </a:rPr>
              <a:t>Now prepare a detailed budget and budget justification!</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0" y="1501140"/>
            <a:ext cx="9144000" cy="4770537"/>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r>
              <a:rPr lang="en-US" sz="3000" dirty="0">
                <a:latin typeface="Comic Sans MS" pitchFamily="66" charset="0"/>
              </a:rPr>
              <a:t>What information do you need to get started?</a:t>
            </a:r>
          </a:p>
          <a:p>
            <a:pPr lvl="1">
              <a:buClr>
                <a:srgbClr val="C00000"/>
              </a:buClr>
              <a:tabLst>
                <a:tab pos="857250" algn="l"/>
                <a:tab pos="858838" algn="l"/>
                <a:tab pos="1597025" algn="l"/>
              </a:tabLst>
              <a:defRPr/>
            </a:pPr>
            <a:endParaRPr lang="en-US" sz="400" dirty="0" smtClean="0">
              <a:latin typeface="Comic Sans MS" pitchFamily="66" charset="0"/>
            </a:endParaRPr>
          </a:p>
          <a:p>
            <a:pPr marL="457200" lvl="2">
              <a:buClr>
                <a:srgbClr val="C00000"/>
              </a:buClr>
              <a:tabLst>
                <a:tab pos="857250" algn="l"/>
                <a:tab pos="858838" algn="l"/>
                <a:tab pos="1597025" algn="l"/>
              </a:tabLst>
              <a:defRPr/>
            </a:pPr>
            <a:r>
              <a:rPr lang="en-US" sz="2800" dirty="0">
                <a:latin typeface="Comic Sans MS" pitchFamily="66" charset="0"/>
              </a:rPr>
              <a:t> </a:t>
            </a:r>
            <a:r>
              <a:rPr lang="en-US" sz="2800" dirty="0" smtClean="0">
                <a:latin typeface="Comic Sans MS" pitchFamily="66" charset="0"/>
              </a:rPr>
              <a:t>   </a:t>
            </a:r>
            <a:r>
              <a:rPr lang="en-US" sz="2600" u="sng" dirty="0" smtClean="0">
                <a:solidFill>
                  <a:srgbClr val="C00000"/>
                </a:solidFill>
                <a:latin typeface="Comic Sans MS" pitchFamily="66" charset="0"/>
              </a:rPr>
              <a:t>Fringe Benefit Rates</a:t>
            </a:r>
            <a:r>
              <a:rPr lang="en-US" sz="2600" u="sng" dirty="0" smtClean="0">
                <a:latin typeface="Comic Sans MS" pitchFamily="66" charset="0"/>
              </a:rPr>
              <a:t> </a:t>
            </a:r>
            <a:r>
              <a:rPr lang="en-US" sz="2600" dirty="0" smtClean="0">
                <a:latin typeface="Comic Sans MS" pitchFamily="66" charset="0"/>
              </a:rPr>
              <a:t>for each category of  	 </a:t>
            </a:r>
            <a:r>
              <a:rPr lang="en-US" sz="2600" dirty="0">
                <a:latin typeface="Comic Sans MS" pitchFamily="66" charset="0"/>
              </a:rPr>
              <a:t>	</a:t>
            </a:r>
            <a:r>
              <a:rPr lang="en-US" sz="2600" dirty="0" smtClean="0">
                <a:latin typeface="Comic Sans MS" pitchFamily="66" charset="0"/>
              </a:rPr>
              <a:t>personnel on the project:</a:t>
            </a:r>
          </a:p>
          <a:p>
            <a:pPr marL="974725" lvl="4" indent="396875">
              <a:buFont typeface="Wingdings" pitchFamily="2" charset="2"/>
              <a:buChar char="§"/>
              <a:tabLst>
                <a:tab pos="857250" algn="l"/>
                <a:tab pos="858838" algn="l"/>
                <a:tab pos="1428750" algn="l"/>
                <a:tab pos="1546225" algn="l"/>
                <a:tab pos="1600200" algn="l"/>
              </a:tabLst>
              <a:defRPr/>
            </a:pPr>
            <a:r>
              <a:rPr lang="en-US" sz="2400" dirty="0" smtClean="0">
                <a:latin typeface="Comic Sans MS" pitchFamily="66" charset="0"/>
              </a:rPr>
              <a:t>  Often expressed as a % of salary plus health 	  	  insurance cost.</a:t>
            </a:r>
          </a:p>
          <a:p>
            <a:pPr marL="974725" lvl="4" indent="396875">
              <a:buFont typeface="Wingdings" pitchFamily="2" charset="2"/>
              <a:buChar char="§"/>
              <a:tabLst>
                <a:tab pos="857250" algn="l"/>
                <a:tab pos="858838" algn="l"/>
                <a:tab pos="1597025" algn="l"/>
              </a:tabLst>
              <a:defRPr/>
            </a:pPr>
            <a:r>
              <a:rPr lang="en-US" sz="2400" dirty="0" smtClean="0">
                <a:latin typeface="Comic Sans MS" pitchFamily="66" charset="0"/>
              </a:rPr>
              <a:t>  Rates vary by type of employee, e.g., staff, faculty, 	post-doc, graduate student, clinical staff.</a:t>
            </a:r>
          </a:p>
          <a:p>
            <a:pPr marL="974725" lvl="4" indent="396875">
              <a:buFont typeface="Wingdings" pitchFamily="2" charset="2"/>
              <a:buChar char="§"/>
              <a:tabLst>
                <a:tab pos="857250" algn="l"/>
                <a:tab pos="858838" algn="l"/>
                <a:tab pos="1600200" algn="l"/>
                <a:tab pos="1657350" algn="l"/>
              </a:tabLst>
              <a:defRPr/>
            </a:pPr>
            <a:r>
              <a:rPr lang="en-US" sz="2400" dirty="0" smtClean="0">
                <a:latin typeface="Comic Sans MS" pitchFamily="66" charset="0"/>
              </a:rPr>
              <a:t>  There will be some small variation between the 	average percentages used in budgeting and the 	actual rates charged for each person, but most 	universities use approved average rates by 	employee type for budgeting purposes.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610600" cy="1323439"/>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r>
              <a:rPr lang="en-US" sz="4000" dirty="0" smtClean="0">
                <a:solidFill>
                  <a:srgbClr val="FFFFFF"/>
                </a:solidFill>
                <a:latin typeface="Comic Sans MS" pitchFamily="66" charset="0"/>
              </a:rPr>
              <a:t>Now prepare a detailed budget and budget justification!</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0" y="1521797"/>
            <a:ext cx="9144000" cy="4955203"/>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r>
              <a:rPr lang="en-US" sz="3000" dirty="0">
                <a:latin typeface="Comic Sans MS" pitchFamily="66" charset="0"/>
              </a:rPr>
              <a:t>What information do you need to get started?</a:t>
            </a:r>
          </a:p>
          <a:p>
            <a:pPr lvl="1">
              <a:buClr>
                <a:srgbClr val="C00000"/>
              </a:buClr>
              <a:tabLst>
                <a:tab pos="857250" algn="l"/>
                <a:tab pos="858838" algn="l"/>
                <a:tab pos="1597025" algn="l"/>
              </a:tabLst>
              <a:defRPr/>
            </a:pPr>
            <a:endParaRPr lang="en-US" sz="400" dirty="0" smtClean="0">
              <a:latin typeface="Comic Sans MS" pitchFamily="66" charset="0"/>
            </a:endParaRPr>
          </a:p>
          <a:p>
            <a:pPr marL="457200" lvl="2">
              <a:buClr>
                <a:srgbClr val="C00000"/>
              </a:buClr>
              <a:tabLst>
                <a:tab pos="857250" algn="l"/>
                <a:tab pos="858838" algn="l"/>
                <a:tab pos="971550" algn="l"/>
                <a:tab pos="1597025" algn="l"/>
              </a:tabLst>
              <a:defRPr/>
            </a:pPr>
            <a:r>
              <a:rPr lang="en-US" sz="2600" dirty="0">
                <a:solidFill>
                  <a:srgbClr val="C00000"/>
                </a:solidFill>
                <a:latin typeface="Comic Sans MS" pitchFamily="66" charset="0"/>
              </a:rPr>
              <a:t>	</a:t>
            </a:r>
            <a:r>
              <a:rPr lang="en-US" sz="2600" u="sng" dirty="0" smtClean="0">
                <a:solidFill>
                  <a:srgbClr val="C00000"/>
                </a:solidFill>
                <a:latin typeface="Comic Sans MS" pitchFamily="66" charset="0"/>
              </a:rPr>
              <a:t>Equipment quotes</a:t>
            </a:r>
            <a:r>
              <a:rPr lang="en-US" sz="2600" dirty="0" smtClean="0">
                <a:solidFill>
                  <a:srgbClr val="C00000"/>
                </a:solidFill>
                <a:latin typeface="Comic Sans MS" pitchFamily="66" charset="0"/>
              </a:rPr>
              <a:t>:  </a:t>
            </a:r>
            <a:r>
              <a:rPr lang="en-US" sz="2600" dirty="0" smtClean="0">
                <a:latin typeface="Comic Sans MS" pitchFamily="66" charset="0"/>
              </a:rPr>
              <a:t>If the cost is &gt; $5K it is 	equipment and not subject to F&amp;A.  If the cost is 	&lt; $5K it is supplies and is subject to F&amp;A.</a:t>
            </a:r>
          </a:p>
          <a:p>
            <a:pPr marL="1371600" lvl="4">
              <a:buFont typeface="Wingdings" pitchFamily="2" charset="2"/>
              <a:buChar char="§"/>
              <a:tabLst>
                <a:tab pos="857250" algn="l"/>
                <a:tab pos="858838" algn="l"/>
                <a:tab pos="1428750" algn="l"/>
                <a:tab pos="1600200" algn="l"/>
              </a:tabLst>
              <a:defRPr/>
            </a:pPr>
            <a:r>
              <a:rPr lang="en-US" sz="2600" dirty="0" smtClean="0">
                <a:latin typeface="Comic Sans MS" pitchFamily="66" charset="0"/>
              </a:rPr>
              <a:t> </a:t>
            </a:r>
            <a:r>
              <a:rPr lang="en-US" sz="2400" u="sng" dirty="0" smtClean="0">
                <a:latin typeface="Comic Sans MS" pitchFamily="66" charset="0"/>
              </a:rPr>
              <a:t>Example</a:t>
            </a:r>
            <a:r>
              <a:rPr lang="en-US" sz="2400" dirty="0" smtClean="0">
                <a:latin typeface="Comic Sans MS" pitchFamily="66" charset="0"/>
              </a:rPr>
              <a:t>: A computer costing $4,500 is listed on 	  the supply line - with 52% F&amp;A, the total cost to 		the grant is $6,840.</a:t>
            </a:r>
          </a:p>
          <a:p>
            <a:pPr marL="1371600" lvl="4">
              <a:buFont typeface="Wingdings" pitchFamily="2" charset="2"/>
              <a:buChar char="§"/>
              <a:tabLst>
                <a:tab pos="857250" algn="l"/>
                <a:tab pos="858838" algn="l"/>
                <a:tab pos="1428750" algn="l"/>
                <a:tab pos="1600200" algn="l"/>
              </a:tabLst>
              <a:defRPr/>
            </a:pPr>
            <a:r>
              <a:rPr lang="en-US" sz="2400" dirty="0" smtClean="0">
                <a:latin typeface="Comic Sans MS" pitchFamily="66" charset="0"/>
              </a:rPr>
              <a:t> The same computer with upgraded memory, an			enhanced graphics card or some other upgrade 		that brings the cost to $5,000 has a total cost to 		the grant of $5,000 because no F&amp;A is charged.</a:t>
            </a:r>
          </a:p>
          <a:p>
            <a:pPr marL="1371600" lvl="4">
              <a:buFont typeface="Wingdings" pitchFamily="2" charset="2"/>
              <a:buChar char="§"/>
              <a:tabLst>
                <a:tab pos="857250" algn="l"/>
                <a:tab pos="858838" algn="l"/>
                <a:tab pos="1597025" algn="l"/>
              </a:tabLst>
              <a:defRPr/>
            </a:pPr>
            <a:r>
              <a:rPr lang="en-US" sz="2400" dirty="0" smtClean="0">
                <a:latin typeface="Comic Sans MS" pitchFamily="66" charset="0"/>
              </a:rPr>
              <a:t> You </a:t>
            </a:r>
            <a:r>
              <a:rPr lang="en-US" sz="2400" u="sng" dirty="0" smtClean="0">
                <a:latin typeface="Comic Sans MS" pitchFamily="66" charset="0"/>
              </a:rPr>
              <a:t>save money</a:t>
            </a:r>
            <a:r>
              <a:rPr lang="en-US" sz="2400" dirty="0" smtClean="0">
                <a:latin typeface="Comic Sans MS" pitchFamily="66" charset="0"/>
              </a:rPr>
              <a:t> and </a:t>
            </a:r>
            <a:r>
              <a:rPr lang="en-US" sz="2400" u="sng" dirty="0" smtClean="0">
                <a:latin typeface="Comic Sans MS" pitchFamily="66" charset="0"/>
              </a:rPr>
              <a:t>get a better machine</a:t>
            </a:r>
            <a:r>
              <a:rPr lang="en-US" sz="2400" dirty="0" smtClean="0">
                <a:latin typeface="Comic Sans MS" pitchFamily="66" charset="0"/>
              </a:rPr>
              <a:t>!</a:t>
            </a:r>
          </a:p>
        </p:txBody>
      </p:sp>
      <p:sp>
        <p:nvSpPr>
          <p:cNvPr id="2" name="Rounded Rectangle 1"/>
          <p:cNvSpPr/>
          <p:nvPr/>
        </p:nvSpPr>
        <p:spPr bwMode="auto">
          <a:xfrm>
            <a:off x="76200" y="3733800"/>
            <a:ext cx="1371600" cy="22098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omic Sans MS" pitchFamily="66" charset="0"/>
              </a:rPr>
              <a:t>See how helpful it is to know</a:t>
            </a:r>
            <a:r>
              <a:rPr kumimoji="0" lang="en-US" sz="2000" b="0" i="0" u="none" strike="noStrike" cap="none" normalizeH="0" dirty="0" smtClean="0">
                <a:ln>
                  <a:noFill/>
                </a:ln>
                <a:solidFill>
                  <a:srgbClr val="FFFFFF"/>
                </a:solidFill>
                <a:effectLst/>
                <a:latin typeface="Comic Sans MS" pitchFamily="66" charset="0"/>
              </a:rPr>
              <a:t> the rules!</a:t>
            </a:r>
            <a:r>
              <a:rPr kumimoji="0" lang="en-US" sz="2000" b="0" i="0" u="none" strike="noStrike" cap="none" normalizeH="0" baseline="0" dirty="0" smtClean="0">
                <a:ln>
                  <a:noFill/>
                </a:ln>
                <a:solidFill>
                  <a:srgbClr val="FFFFFF"/>
                </a:solidFill>
                <a:effectLst/>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5" end="5"/>
                                            </p:txEl>
                                          </p:spTgt>
                                        </p:tgtEl>
                                        <p:attrNameLst>
                                          <p:attrName>style.visibility</p:attrName>
                                        </p:attrNameLst>
                                      </p:cBhvr>
                                      <p:to>
                                        <p:strVal val="visible"/>
                                      </p:to>
                                    </p:se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04800" y="165318"/>
            <a:ext cx="8610600" cy="1815882"/>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defRPr/>
            </a:pPr>
            <a:r>
              <a:rPr lang="en-US" sz="2800" dirty="0" smtClean="0">
                <a:solidFill>
                  <a:srgbClr val="FFFFFF"/>
                </a:solidFill>
                <a:latin typeface="Comic Sans MS" pitchFamily="66" charset="0"/>
              </a:rPr>
              <a:t>You have identified a research project and have found a BAA that seems appropriate.  Now you must determine if you can complete the project with the funding available from this BAA.</a:t>
            </a:r>
            <a:endParaRPr lang="en-US" sz="2800" dirty="0">
              <a:solidFill>
                <a:srgbClr val="FFFFFF"/>
              </a:solidFill>
              <a:latin typeface="Comic Sans MS" pitchFamily="66" charset="0"/>
            </a:endParaRPr>
          </a:p>
        </p:txBody>
      </p:sp>
      <p:sp>
        <p:nvSpPr>
          <p:cNvPr id="3076" name="Text Box 6"/>
          <p:cNvSpPr txBox="1">
            <a:spLocks noChangeArrowheads="1"/>
          </p:cNvSpPr>
          <p:nvPr/>
        </p:nvSpPr>
        <p:spPr bwMode="auto">
          <a:xfrm>
            <a:off x="304800" y="3048000"/>
            <a:ext cx="8458200" cy="3816429"/>
          </a:xfrm>
          <a:prstGeom prst="rect">
            <a:avLst/>
          </a:prstGeom>
          <a:noFill/>
          <a:ln w="9525">
            <a:noFill/>
            <a:miter lim="800000"/>
            <a:headEnd/>
            <a:tailEnd/>
          </a:ln>
        </p:spPr>
        <p:txBody>
          <a:bodyPr>
            <a:spAutoFit/>
          </a:bodyPr>
          <a:lstStyle/>
          <a:p>
            <a:pPr marL="914400" lvl="1" indent="228600">
              <a:buFont typeface="Wingdings" pitchFamily="2" charset="2"/>
              <a:buChar char="§"/>
              <a:tabLst>
                <a:tab pos="858838" algn="l"/>
                <a:tab pos="1597025" algn="l"/>
              </a:tabLst>
              <a:defRPr/>
            </a:pPr>
            <a:r>
              <a:rPr lang="en-US" sz="3200" dirty="0" smtClean="0">
                <a:latin typeface="Comic Sans MS" pitchFamily="66" charset="0"/>
              </a:rPr>
              <a:t>	How much </a:t>
            </a:r>
            <a:r>
              <a:rPr lang="en-US" sz="3200" u="sng" dirty="0" smtClean="0">
                <a:latin typeface="Comic Sans MS" pitchFamily="66" charset="0"/>
              </a:rPr>
              <a:t>can</a:t>
            </a:r>
            <a:r>
              <a:rPr lang="en-US" sz="3200" dirty="0" smtClean="0">
                <a:latin typeface="Comic Sans MS" pitchFamily="66" charset="0"/>
              </a:rPr>
              <a:t> you request?</a:t>
            </a:r>
            <a:endParaRPr lang="en-US" sz="3200" dirty="0">
              <a:latin typeface="Comic Sans MS" pitchFamily="66" charset="0"/>
            </a:endParaRPr>
          </a:p>
          <a:p>
            <a:pPr marL="914400" lvl="1" indent="228600">
              <a:buFont typeface="Wingdings" pitchFamily="2" charset="2"/>
              <a:buChar char="§"/>
              <a:tabLst>
                <a:tab pos="858838" algn="l"/>
                <a:tab pos="1597025" algn="l"/>
              </a:tabLst>
              <a:defRPr/>
            </a:pPr>
            <a:r>
              <a:rPr lang="en-US" sz="3200" dirty="0">
                <a:latin typeface="Comic Sans MS" pitchFamily="66" charset="0"/>
              </a:rPr>
              <a:t> </a:t>
            </a:r>
            <a:r>
              <a:rPr lang="en-US" sz="3200" dirty="0" smtClean="0">
                <a:latin typeface="Comic Sans MS" pitchFamily="66" charset="0"/>
              </a:rPr>
              <a:t>   How much do you </a:t>
            </a:r>
            <a:r>
              <a:rPr lang="en-US" sz="3200" u="sng" dirty="0" smtClean="0">
                <a:latin typeface="Comic Sans MS" pitchFamily="66" charset="0"/>
              </a:rPr>
              <a:t>need</a:t>
            </a:r>
            <a:r>
              <a:rPr lang="en-US" sz="3200" dirty="0" smtClean="0">
                <a:latin typeface="Comic Sans MS" pitchFamily="66" charset="0"/>
              </a:rPr>
              <a:t>?</a:t>
            </a:r>
            <a:endParaRPr lang="en-US" sz="3200" dirty="0">
              <a:latin typeface="Comic Sans MS" pitchFamily="66" charset="0"/>
            </a:endParaRPr>
          </a:p>
          <a:p>
            <a:pPr marL="914400" lvl="1" indent="228600">
              <a:buFont typeface="Wingdings" pitchFamily="2" charset="2"/>
              <a:buChar char="§"/>
              <a:tabLst>
                <a:tab pos="858838" algn="l"/>
                <a:tab pos="1597025" algn="l"/>
              </a:tabLst>
              <a:defRPr/>
            </a:pPr>
            <a:r>
              <a:rPr lang="en-US" sz="3200" dirty="0" smtClean="0">
                <a:latin typeface="Comic Sans MS" pitchFamily="66" charset="0"/>
              </a:rPr>
              <a:t> 	How much </a:t>
            </a:r>
            <a:r>
              <a:rPr lang="en-US" sz="3200" u="sng" dirty="0" smtClean="0">
                <a:latin typeface="Comic Sans MS" pitchFamily="66" charset="0"/>
              </a:rPr>
              <a:t>should</a:t>
            </a:r>
            <a:r>
              <a:rPr lang="en-US" sz="3200" dirty="0" smtClean="0">
                <a:latin typeface="Comic Sans MS" pitchFamily="66" charset="0"/>
              </a:rPr>
              <a:t> you request?</a:t>
            </a:r>
          </a:p>
          <a:p>
            <a:pPr lvl="1">
              <a:buClr>
                <a:srgbClr val="C00000"/>
              </a:buClr>
              <a:tabLst>
                <a:tab pos="857250" algn="l"/>
                <a:tab pos="858838" algn="l"/>
                <a:tab pos="1597025" algn="l"/>
              </a:tabLst>
              <a:defRPr/>
            </a:pPr>
            <a:endParaRPr lang="en-US" sz="3200" dirty="0" smtClean="0">
              <a:latin typeface="Comic Sans MS" pitchFamily="66" charset="0"/>
            </a:endParaRPr>
          </a:p>
          <a:p>
            <a:pPr lvl="1">
              <a:buClr>
                <a:srgbClr val="C00000"/>
              </a:buClr>
              <a:tabLst>
                <a:tab pos="857250" algn="l"/>
                <a:tab pos="858838" algn="l"/>
                <a:tab pos="1597025" algn="l"/>
              </a:tabLst>
              <a:defRPr/>
            </a:pPr>
            <a:r>
              <a:rPr lang="en-US" sz="3200" dirty="0" smtClean="0">
                <a:latin typeface="Comic Sans MS" pitchFamily="66" charset="0"/>
              </a:rPr>
              <a:t>Let’s explore each of these important strategic budgeting questions in detail!</a:t>
            </a:r>
          </a:p>
          <a:p>
            <a:pPr lvl="1">
              <a:buClr>
                <a:srgbClr val="C00000"/>
              </a:buClr>
              <a:tabLst>
                <a:tab pos="857250" algn="l"/>
                <a:tab pos="858838" algn="l"/>
                <a:tab pos="1597025" algn="l"/>
              </a:tabLst>
              <a:defRPr/>
            </a:pPr>
            <a:endParaRPr lang="en-US" sz="1800" dirty="0" smtClean="0">
              <a:latin typeface="Comic Sans MS" pitchFamily="66" charset="0"/>
            </a:endParaRPr>
          </a:p>
          <a:p>
            <a:pPr lvl="1">
              <a:buClr>
                <a:srgbClr val="C00000"/>
              </a:buClr>
              <a:tabLst>
                <a:tab pos="858838" algn="l"/>
                <a:tab pos="1597025" algn="l"/>
              </a:tabLst>
              <a:defRPr/>
            </a:pPr>
            <a:endParaRPr lang="en-US" sz="3200" dirty="0">
              <a:latin typeface="Comic Sans MS" pitchFamily="66" charset="0"/>
            </a:endParaRPr>
          </a:p>
        </p:txBody>
      </p:sp>
      <p:sp>
        <p:nvSpPr>
          <p:cNvPr id="5" name="TextBox 4"/>
          <p:cNvSpPr txBox="1"/>
          <p:nvPr/>
        </p:nvSpPr>
        <p:spPr>
          <a:xfrm>
            <a:off x="762000" y="2286000"/>
            <a:ext cx="7848600" cy="584775"/>
          </a:xfrm>
          <a:prstGeom prst="rect">
            <a:avLst/>
          </a:prstGeom>
          <a:noFill/>
        </p:spPr>
        <p:txBody>
          <a:bodyPr wrap="square" rtlCol="0">
            <a:spAutoFit/>
          </a:bodyPr>
          <a:lstStyle/>
          <a:p>
            <a:r>
              <a:rPr lang="en-US" sz="3200" u="sng" dirty="0" smtClean="0">
                <a:latin typeface="Comic Sans MS" pitchFamily="66" charset="0"/>
              </a:rPr>
              <a:t>Three Important Strategic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610600" cy="1323439"/>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r>
              <a:rPr lang="en-US" sz="4000" dirty="0" smtClean="0">
                <a:solidFill>
                  <a:srgbClr val="FFFFFF"/>
                </a:solidFill>
                <a:latin typeface="Comic Sans MS" pitchFamily="66" charset="0"/>
              </a:rPr>
              <a:t>Now prepare a detailed budget and budget justification!</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0" y="1508880"/>
            <a:ext cx="9144000" cy="5509200"/>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r>
              <a:rPr lang="en-US" sz="3000" dirty="0">
                <a:latin typeface="Comic Sans MS" pitchFamily="66" charset="0"/>
              </a:rPr>
              <a:t>What information do you need to get started?</a:t>
            </a:r>
          </a:p>
          <a:p>
            <a:pPr lvl="1">
              <a:buClr>
                <a:srgbClr val="C00000"/>
              </a:buClr>
              <a:tabLst>
                <a:tab pos="857250" algn="l"/>
                <a:tab pos="858838" algn="l"/>
                <a:tab pos="1597025" algn="l"/>
              </a:tabLst>
              <a:defRPr/>
            </a:pPr>
            <a:endParaRPr lang="en-US" sz="400" dirty="0" smtClean="0">
              <a:latin typeface="Comic Sans MS" pitchFamily="66" charset="0"/>
            </a:endParaRPr>
          </a:p>
          <a:p>
            <a:pPr marL="457200" lvl="2">
              <a:tabLst>
                <a:tab pos="800100" algn="l"/>
                <a:tab pos="971550" algn="l"/>
                <a:tab pos="1597025" algn="l"/>
              </a:tabLst>
              <a:defRPr/>
            </a:pPr>
            <a:r>
              <a:rPr lang="en-US" sz="2600" dirty="0" smtClean="0">
                <a:latin typeface="Comic Sans MS" pitchFamily="66" charset="0"/>
              </a:rPr>
              <a:t>  </a:t>
            </a:r>
            <a:r>
              <a:rPr lang="en-US" sz="2600" dirty="0" smtClean="0">
                <a:solidFill>
                  <a:srgbClr val="C00000"/>
                </a:solidFill>
                <a:latin typeface="Comic Sans MS" pitchFamily="66" charset="0"/>
              </a:rPr>
              <a:t> </a:t>
            </a:r>
            <a:r>
              <a:rPr lang="en-US" sz="2600" u="sng" dirty="0" smtClean="0">
                <a:solidFill>
                  <a:srgbClr val="C00000"/>
                </a:solidFill>
                <a:latin typeface="Comic Sans MS" pitchFamily="66" charset="0"/>
              </a:rPr>
              <a:t>Applicable Recharge Center Rates</a:t>
            </a:r>
            <a:r>
              <a:rPr lang="en-US" sz="2600" dirty="0" smtClean="0">
                <a:solidFill>
                  <a:srgbClr val="C00000"/>
                </a:solidFill>
                <a:latin typeface="Comic Sans MS" pitchFamily="66" charset="0"/>
              </a:rPr>
              <a:t>:  </a:t>
            </a:r>
            <a:r>
              <a:rPr lang="en-US" sz="2600" dirty="0" smtClean="0">
                <a:latin typeface="Comic Sans MS" pitchFamily="66" charset="0"/>
              </a:rPr>
              <a:t>Lab animals, </a:t>
            </a:r>
            <a:r>
              <a:rPr lang="en-US" sz="2600" dirty="0">
                <a:latin typeface="Comic Sans MS" pitchFamily="66" charset="0"/>
              </a:rPr>
              <a:t>	</a:t>
            </a:r>
            <a:r>
              <a:rPr lang="en-US" sz="2600" dirty="0" smtClean="0">
                <a:latin typeface="Comic Sans MS" pitchFamily="66" charset="0"/>
              </a:rPr>
              <a:t>assay preparation, fabrication, computer services.</a:t>
            </a:r>
          </a:p>
          <a:p>
            <a:pPr marL="457200" lvl="2">
              <a:tabLst>
                <a:tab pos="746125" algn="l"/>
                <a:tab pos="971550" algn="l"/>
                <a:tab pos="1597025" algn="l"/>
              </a:tabLst>
              <a:defRPr/>
            </a:pPr>
            <a:r>
              <a:rPr lang="en-US" sz="2600" dirty="0" smtClean="0">
                <a:latin typeface="Comic Sans MS" pitchFamily="66" charset="0"/>
              </a:rPr>
              <a:t>   </a:t>
            </a:r>
            <a:r>
              <a:rPr lang="en-US" sz="2600" u="sng" dirty="0" smtClean="0">
                <a:solidFill>
                  <a:srgbClr val="C00000"/>
                </a:solidFill>
                <a:latin typeface="Comic Sans MS" pitchFamily="66" charset="0"/>
              </a:rPr>
              <a:t>Supplies</a:t>
            </a:r>
            <a:r>
              <a:rPr lang="en-US" sz="2600" dirty="0" smtClean="0">
                <a:solidFill>
                  <a:srgbClr val="C00000"/>
                </a:solidFill>
                <a:latin typeface="Comic Sans MS" pitchFamily="66" charset="0"/>
              </a:rPr>
              <a:t>: </a:t>
            </a:r>
            <a:r>
              <a:rPr lang="en-US" sz="2600" dirty="0">
                <a:latin typeface="Comic Sans MS" pitchFamily="66" charset="0"/>
              </a:rPr>
              <a:t>L</a:t>
            </a:r>
            <a:r>
              <a:rPr lang="en-US" sz="2600" dirty="0" smtClean="0">
                <a:latin typeface="Comic Sans MS" pitchFamily="66" charset="0"/>
              </a:rPr>
              <a:t>ab supplies and other consumables, but </a:t>
            </a:r>
            <a:r>
              <a:rPr lang="en-US" sz="2600" dirty="0">
                <a:latin typeface="Comic Sans MS" pitchFamily="66" charset="0"/>
              </a:rPr>
              <a:t>	</a:t>
            </a:r>
            <a:r>
              <a:rPr lang="en-US" sz="2600" dirty="0" smtClean="0">
                <a:latin typeface="Comic Sans MS" pitchFamily="66" charset="0"/>
              </a:rPr>
              <a:t>remember - standard office supplies are not 	 	allowed to be charged as direct cost.</a:t>
            </a:r>
          </a:p>
          <a:p>
            <a:pPr marL="457200" lvl="2">
              <a:tabLst>
                <a:tab pos="800100" algn="l"/>
                <a:tab pos="971550" algn="l"/>
                <a:tab pos="1597025" algn="l"/>
              </a:tabLst>
              <a:defRPr/>
            </a:pPr>
            <a:r>
              <a:rPr lang="en-US" sz="2600" dirty="0" smtClean="0">
                <a:latin typeface="Comic Sans MS" pitchFamily="66" charset="0"/>
              </a:rPr>
              <a:t>   </a:t>
            </a:r>
            <a:r>
              <a:rPr lang="en-US" sz="2600" u="sng" dirty="0" smtClean="0">
                <a:solidFill>
                  <a:srgbClr val="C00000"/>
                </a:solidFill>
                <a:latin typeface="Comic Sans MS" pitchFamily="66" charset="0"/>
              </a:rPr>
              <a:t>Travel (domestic and foreign)</a:t>
            </a:r>
            <a:r>
              <a:rPr lang="en-US" sz="2600" dirty="0" smtClean="0">
                <a:solidFill>
                  <a:srgbClr val="C00000"/>
                </a:solidFill>
                <a:latin typeface="Comic Sans MS" pitchFamily="66" charset="0"/>
              </a:rPr>
              <a:t>: </a:t>
            </a:r>
            <a:r>
              <a:rPr lang="en-US" sz="2600" dirty="0" smtClean="0">
                <a:latin typeface="Comic Sans MS" pitchFamily="66" charset="0"/>
              </a:rPr>
              <a:t>If you only budget 	for domestic travel and later want to attend a 	 	conference outside the U.S. (Canada is OK), you 	must get agency approval to create a foreign travel </a:t>
            </a:r>
            <a:r>
              <a:rPr lang="en-US" sz="2600" dirty="0">
                <a:latin typeface="Comic Sans MS" pitchFamily="66" charset="0"/>
              </a:rPr>
              <a:t>	</a:t>
            </a:r>
            <a:r>
              <a:rPr lang="en-US" sz="2600" dirty="0" smtClean="0">
                <a:latin typeface="Comic Sans MS" pitchFamily="66" charset="0"/>
              </a:rPr>
              <a:t>line.  So</a:t>
            </a:r>
            <a:r>
              <a:rPr lang="en-US" sz="2600" dirty="0">
                <a:latin typeface="Comic Sans MS" pitchFamily="66" charset="0"/>
              </a:rPr>
              <a:t>, </a:t>
            </a:r>
            <a:r>
              <a:rPr lang="en-US" sz="2600" dirty="0" smtClean="0">
                <a:latin typeface="Comic Sans MS" pitchFamily="66" charset="0"/>
              </a:rPr>
              <a:t>it’s usually best </a:t>
            </a:r>
            <a:r>
              <a:rPr lang="en-US" sz="2600" dirty="0">
                <a:latin typeface="Comic Sans MS" pitchFamily="66" charset="0"/>
              </a:rPr>
              <a:t>to </a:t>
            </a:r>
            <a:r>
              <a:rPr lang="en-US" sz="2600" dirty="0" smtClean="0">
                <a:latin typeface="Comic Sans MS" pitchFamily="66" charset="0"/>
              </a:rPr>
              <a:t>include </a:t>
            </a:r>
            <a:r>
              <a:rPr lang="en-US" sz="2600" dirty="0">
                <a:latin typeface="Comic Sans MS" pitchFamily="66" charset="0"/>
              </a:rPr>
              <a:t>both </a:t>
            </a:r>
            <a:r>
              <a:rPr lang="en-US" sz="2600" dirty="0" smtClean="0">
                <a:latin typeface="Comic Sans MS" pitchFamily="66" charset="0"/>
              </a:rPr>
              <a:t>lines in the 	proposal budget</a:t>
            </a:r>
            <a:r>
              <a:rPr lang="en-US" sz="2600" dirty="0">
                <a:latin typeface="Comic Sans MS" pitchFamily="66" charset="0"/>
              </a:rPr>
              <a:t>. </a:t>
            </a:r>
            <a:endParaRPr lang="en-US" sz="2600" dirty="0" smtClean="0">
              <a:latin typeface="Comic Sans MS" pitchFamily="66" charset="0"/>
            </a:endParaRPr>
          </a:p>
          <a:p>
            <a:pPr marL="1371600" lvl="4">
              <a:tabLst>
                <a:tab pos="857250" algn="l"/>
                <a:tab pos="858838" algn="l"/>
                <a:tab pos="1428750" algn="l"/>
                <a:tab pos="1600200" algn="l"/>
              </a:tabLst>
              <a:defRPr/>
            </a:pPr>
            <a:endParaRPr lang="en-US" sz="2600"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610600" cy="1323439"/>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r>
              <a:rPr lang="en-US" sz="4000" dirty="0" smtClean="0">
                <a:solidFill>
                  <a:srgbClr val="FFFFFF"/>
                </a:solidFill>
                <a:latin typeface="Comic Sans MS" pitchFamily="66" charset="0"/>
              </a:rPr>
              <a:t>Now prepare a detailed budget and budget justification!</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7620" y="1505664"/>
            <a:ext cx="9144000" cy="5047536"/>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r>
              <a:rPr lang="en-US" sz="3000" dirty="0">
                <a:latin typeface="Comic Sans MS" pitchFamily="66" charset="0"/>
              </a:rPr>
              <a:t>What information do you need to get started?</a:t>
            </a:r>
          </a:p>
          <a:p>
            <a:pPr lvl="1">
              <a:buClr>
                <a:srgbClr val="C00000"/>
              </a:buClr>
              <a:tabLst>
                <a:tab pos="857250" algn="l"/>
                <a:tab pos="858838" algn="l"/>
                <a:tab pos="1597025" algn="l"/>
              </a:tabLst>
              <a:defRPr/>
            </a:pPr>
            <a:endParaRPr lang="en-US" sz="400" dirty="0" smtClean="0">
              <a:latin typeface="Comic Sans MS" pitchFamily="66" charset="0"/>
            </a:endParaRPr>
          </a:p>
          <a:p>
            <a:pPr marL="457200" lvl="2">
              <a:tabLst>
                <a:tab pos="857250" algn="l"/>
                <a:tab pos="858838" algn="l"/>
                <a:tab pos="971550" algn="l"/>
                <a:tab pos="1597025" algn="l"/>
              </a:tabLst>
              <a:defRPr/>
            </a:pPr>
            <a:r>
              <a:rPr lang="en-US" sz="2600" dirty="0" smtClean="0">
                <a:latin typeface="Comic Sans MS" pitchFamily="66" charset="0"/>
              </a:rPr>
              <a:t>    </a:t>
            </a:r>
            <a:r>
              <a:rPr lang="en-US" sz="2600" u="sng" dirty="0" err="1" smtClean="0">
                <a:solidFill>
                  <a:srgbClr val="C00000"/>
                </a:solidFill>
                <a:latin typeface="Comic Sans MS" pitchFamily="66" charset="0"/>
              </a:rPr>
              <a:t>Subrecipient</a:t>
            </a:r>
            <a:r>
              <a:rPr lang="en-US" sz="2600" u="sng" dirty="0" smtClean="0">
                <a:solidFill>
                  <a:srgbClr val="C00000"/>
                </a:solidFill>
                <a:latin typeface="Comic Sans MS" pitchFamily="66" charset="0"/>
              </a:rPr>
              <a:t>/Subcontractor Budget</a:t>
            </a:r>
            <a:r>
              <a:rPr lang="en-US" sz="2600" dirty="0" smtClean="0">
                <a:solidFill>
                  <a:srgbClr val="C00000"/>
                </a:solidFill>
                <a:latin typeface="Comic Sans MS" pitchFamily="66" charset="0"/>
              </a:rPr>
              <a:t>:  </a:t>
            </a:r>
            <a:r>
              <a:rPr lang="en-US" sz="2600" dirty="0" smtClean="0">
                <a:latin typeface="Comic Sans MS" pitchFamily="66" charset="0"/>
              </a:rPr>
              <a:t>Start early, 	these must first be approved by your 				collaborator’s university before being included in 		prime (your) proposal budget.</a:t>
            </a:r>
          </a:p>
          <a:p>
            <a:pPr marL="1371600" lvl="4">
              <a:buFont typeface="Wingdings" pitchFamily="2" charset="2"/>
              <a:buChar char="§"/>
              <a:tabLst>
                <a:tab pos="857250" algn="l"/>
                <a:tab pos="858838" algn="l"/>
                <a:tab pos="1428750" algn="l"/>
                <a:tab pos="1600200" algn="l"/>
              </a:tabLst>
              <a:defRPr/>
            </a:pPr>
            <a:r>
              <a:rPr lang="en-US" sz="2400" dirty="0" smtClean="0">
                <a:latin typeface="Comic Sans MS" pitchFamily="66" charset="0"/>
              </a:rPr>
              <a:t> </a:t>
            </a:r>
            <a:r>
              <a:rPr lang="en-US" sz="2200" u="sng" dirty="0" smtClean="0">
                <a:latin typeface="Comic Sans MS" pitchFamily="66" charset="0"/>
              </a:rPr>
              <a:t>Note</a:t>
            </a:r>
            <a:r>
              <a:rPr lang="en-US" sz="2200" dirty="0" smtClean="0">
                <a:latin typeface="Comic Sans MS" pitchFamily="66" charset="0"/>
              </a:rPr>
              <a:t>: F&amp;A costs are included in the </a:t>
            </a:r>
            <a:r>
              <a:rPr lang="en-US" sz="2200" dirty="0" err="1" smtClean="0">
                <a:latin typeface="Comic Sans MS" pitchFamily="66" charset="0"/>
              </a:rPr>
              <a:t>subrecipient</a:t>
            </a:r>
            <a:r>
              <a:rPr lang="en-US" sz="2200" dirty="0" smtClean="0">
                <a:latin typeface="Comic Sans MS" pitchFamily="66" charset="0"/>
              </a:rPr>
              <a:t> or 	  subcontractor budget based upon their approved rates 		and then the total budget is entered </a:t>
            </a:r>
            <a:r>
              <a:rPr lang="en-US" sz="2200" dirty="0">
                <a:latin typeface="Comic Sans MS" pitchFamily="66" charset="0"/>
              </a:rPr>
              <a:t>i</a:t>
            </a:r>
            <a:r>
              <a:rPr lang="en-US" sz="2200" dirty="0" smtClean="0">
                <a:latin typeface="Comic Sans MS" pitchFamily="66" charset="0"/>
              </a:rPr>
              <a:t>n the prime 		  (your) budget as a single line item under the </a:t>
            </a:r>
            <a:r>
              <a:rPr lang="en-US" sz="2200" dirty="0" err="1" smtClean="0">
                <a:latin typeface="Comic Sans MS" pitchFamily="66" charset="0"/>
              </a:rPr>
              <a:t>subawards</a:t>
            </a:r>
            <a:r>
              <a:rPr lang="en-US" sz="2200" dirty="0" smtClean="0">
                <a:latin typeface="Comic Sans MS" pitchFamily="66" charset="0"/>
              </a:rPr>
              <a:t> 		line as a</a:t>
            </a:r>
            <a:r>
              <a:rPr lang="en-US" sz="2200" dirty="0">
                <a:latin typeface="Comic Sans MS" pitchFamily="66" charset="0"/>
              </a:rPr>
              <a:t> </a:t>
            </a:r>
            <a:r>
              <a:rPr lang="en-US" sz="2200" dirty="0" smtClean="0">
                <a:latin typeface="Comic Sans MS" pitchFamily="66" charset="0"/>
              </a:rPr>
              <a:t>direct cost.</a:t>
            </a:r>
          </a:p>
          <a:p>
            <a:pPr marL="1371600" lvl="4">
              <a:buFont typeface="Wingdings" pitchFamily="2" charset="2"/>
              <a:buChar char="§"/>
              <a:tabLst>
                <a:tab pos="857250" algn="l"/>
                <a:tab pos="858838" algn="l"/>
                <a:tab pos="1428750" algn="l"/>
                <a:tab pos="1600200" algn="l"/>
              </a:tabLst>
              <a:defRPr/>
            </a:pPr>
            <a:r>
              <a:rPr lang="en-US" sz="2200" dirty="0" smtClean="0">
                <a:latin typeface="Comic Sans MS" pitchFamily="66" charset="0"/>
              </a:rPr>
              <a:t> The prime budget must then charge F&amp;A on the 	  		first $25K of each sub ($13K) as a part of the 		 	prime’s F&amp;A calculation.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04800" y="457200"/>
            <a:ext cx="8610600" cy="769441"/>
          </a:xfrm>
          <a:prstGeom prst="rect">
            <a:avLst/>
          </a:prstGeom>
          <a:noFill/>
          <a:ln w="28575">
            <a:noFill/>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endParaRPr lang="en-US" sz="4400" dirty="0">
              <a:solidFill>
                <a:srgbClr val="FFFFFF"/>
              </a:solidFill>
              <a:latin typeface="Comic Sans MS" pitchFamily="66" charset="0"/>
            </a:endParaRPr>
          </a:p>
        </p:txBody>
      </p:sp>
      <p:sp>
        <p:nvSpPr>
          <p:cNvPr id="3" name="Oval 2"/>
          <p:cNvSpPr/>
          <p:nvPr/>
        </p:nvSpPr>
        <p:spPr bwMode="auto">
          <a:xfrm>
            <a:off x="228600" y="838200"/>
            <a:ext cx="8763000" cy="4495800"/>
          </a:xfrm>
          <a:prstGeom prst="ellipse">
            <a:avLst/>
          </a:prstGeom>
          <a:solidFill>
            <a:schemeClr val="bg1">
              <a:lumMod val="25000"/>
            </a:schemeClr>
          </a:solidFill>
          <a:ln w="57150" cap="flat" cmpd="sng" algn="ctr">
            <a:solidFill>
              <a:schemeClr val="tx1"/>
            </a:solidFill>
            <a:prstDash val="solid"/>
            <a:round/>
            <a:headEnd type="none" w="med" len="med"/>
            <a:tailEnd type="none" w="med" len="med"/>
          </a:ln>
          <a:effectLst>
            <a:glow rad="2286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228600" lvl="1" algn="ctr">
              <a:buClr>
                <a:srgbClr val="C00000"/>
              </a:buClr>
              <a:tabLst>
                <a:tab pos="858838" algn="l"/>
                <a:tab pos="1597025" algn="l"/>
              </a:tabLst>
              <a:defRPr/>
            </a:pPr>
            <a:r>
              <a:rPr lang="en-US" sz="4400" dirty="0" smtClean="0">
                <a:solidFill>
                  <a:srgbClr val="FFFFFF"/>
                </a:solidFill>
                <a:latin typeface="Comic Sans MS" pitchFamily="66" charset="0"/>
              </a:rPr>
              <a:t>Let’s look at the standard NSF budget form and begin to develop a simple budget!</a:t>
            </a:r>
            <a:endParaRPr lang="en-US" sz="4400" dirty="0">
              <a:solidFill>
                <a:srgbClr val="FFFFFF"/>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828799" y="457200"/>
          <a:ext cx="4799381" cy="6019800"/>
        </p:xfrm>
        <a:graphic>
          <a:graphicData uri="http://schemas.openxmlformats.org/presentationml/2006/ole">
            <mc:AlternateContent xmlns:mc="http://schemas.openxmlformats.org/markup-compatibility/2006">
              <mc:Choice xmlns:v="urn:schemas-microsoft-com:vml" Requires="v">
                <p:oleObj spid="_x0000_s3143" name="Document" r:id="rId3" imgW="7101323" imgH="8905860" progId="Word.Document.8">
                  <p:embed/>
                </p:oleObj>
              </mc:Choice>
              <mc:Fallback>
                <p:oleObj name="Document" r:id="rId3" imgW="7101323" imgH="890586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99" y="457200"/>
                        <a:ext cx="4799381"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ight Arrow 2"/>
          <p:cNvSpPr/>
          <p:nvPr/>
        </p:nvSpPr>
        <p:spPr bwMode="auto">
          <a:xfrm>
            <a:off x="533400" y="838200"/>
            <a:ext cx="1219200" cy="484632"/>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5" name="Rounded Rectangle 4"/>
          <p:cNvSpPr/>
          <p:nvPr/>
        </p:nvSpPr>
        <p:spPr bwMode="auto">
          <a:xfrm>
            <a:off x="6781800" y="762000"/>
            <a:ext cx="2133600" cy="2971800"/>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solidFill>
                  <a:srgbClr val="FFFFFF"/>
                </a:solidFill>
                <a:latin typeface="Comic Sans MS" pitchFamily="66" charset="0"/>
              </a:rPr>
              <a:t>Enter the proper name for the university (no abbreviations)  and the PI as listed in </a:t>
            </a:r>
            <a:r>
              <a:rPr lang="en-US" sz="2000" dirty="0" err="1">
                <a:solidFill>
                  <a:srgbClr val="FFFFFF"/>
                </a:solidFill>
                <a:latin typeface="Comic Sans MS" pitchFamily="66" charset="0"/>
              </a:rPr>
              <a:t>FastLane</a:t>
            </a:r>
            <a:r>
              <a:rPr lang="en-US" sz="2000" dirty="0">
                <a:solidFill>
                  <a:srgbClr val="FFFFFF"/>
                </a:solidFill>
                <a:latin typeface="Comic Sans MS" pitchFamily="66"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828799" y="457200"/>
          <a:ext cx="4799381" cy="6019800"/>
        </p:xfrm>
        <a:graphic>
          <a:graphicData uri="http://schemas.openxmlformats.org/presentationml/2006/ole">
            <mc:AlternateContent xmlns:mc="http://schemas.openxmlformats.org/markup-compatibility/2006">
              <mc:Choice xmlns:v="urn:schemas-microsoft-com:vml" Requires="v">
                <p:oleObj spid="_x0000_s57412" name="Document" r:id="rId3" imgW="7101323" imgH="8905860" progId="Word.Document.8">
                  <p:embed/>
                </p:oleObj>
              </mc:Choice>
              <mc:Fallback>
                <p:oleObj name="Document" r:id="rId3" imgW="7101323" imgH="890586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99" y="457200"/>
                        <a:ext cx="4799381"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ight Arrow 4"/>
          <p:cNvSpPr/>
          <p:nvPr/>
        </p:nvSpPr>
        <p:spPr bwMode="auto">
          <a:xfrm rot="19938039">
            <a:off x="655587" y="18330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3" name="Rounded Rectangle 2"/>
          <p:cNvSpPr/>
          <p:nvPr/>
        </p:nvSpPr>
        <p:spPr bwMode="auto">
          <a:xfrm>
            <a:off x="6705596" y="533400"/>
            <a:ext cx="2286003" cy="5105400"/>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solidFill>
                  <a:srgbClr val="FFFFFF"/>
                </a:solidFill>
                <a:latin typeface="Comic Sans MS" pitchFamily="66" charset="0"/>
              </a:rPr>
              <a:t>Enter PI name and effort on line A.1.  </a:t>
            </a:r>
            <a:r>
              <a:rPr lang="en-US" sz="2000" u="sng" dirty="0">
                <a:solidFill>
                  <a:srgbClr val="FFFFFF"/>
                </a:solidFill>
                <a:latin typeface="Comic Sans MS" pitchFamily="66" charset="0"/>
              </a:rPr>
              <a:t>Note</a:t>
            </a:r>
            <a:r>
              <a:rPr lang="en-US" sz="2000" dirty="0">
                <a:solidFill>
                  <a:srgbClr val="FFFFFF"/>
                </a:solidFill>
                <a:latin typeface="Comic Sans MS" pitchFamily="66" charset="0"/>
              </a:rPr>
              <a:t>: effort is entered under either the CAL (calendar) column for 12 month appointments </a:t>
            </a:r>
            <a:r>
              <a:rPr lang="en-US" sz="2000" u="sng" dirty="0">
                <a:solidFill>
                  <a:srgbClr val="FFFFFF"/>
                </a:solidFill>
                <a:latin typeface="Comic Sans MS" pitchFamily="66" charset="0"/>
              </a:rPr>
              <a:t>or</a:t>
            </a:r>
            <a:r>
              <a:rPr lang="en-US" sz="2000" dirty="0">
                <a:solidFill>
                  <a:srgbClr val="FFFFFF"/>
                </a:solidFill>
                <a:latin typeface="Comic Sans MS" pitchFamily="66" charset="0"/>
              </a:rPr>
              <a:t> the ACAD and/or SUMR columns for 9 month appointments.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828799" y="457200"/>
          <a:ext cx="4799381" cy="6019800"/>
        </p:xfrm>
        <a:graphic>
          <a:graphicData uri="http://schemas.openxmlformats.org/presentationml/2006/ole">
            <mc:AlternateContent xmlns:mc="http://schemas.openxmlformats.org/markup-compatibility/2006">
              <mc:Choice xmlns:v="urn:schemas-microsoft-com:vml" Requires="v">
                <p:oleObj spid="_x0000_s56389" name="Document" r:id="rId3" imgW="7101323" imgH="8905860" progId="Word.Document.8">
                  <p:embed/>
                </p:oleObj>
              </mc:Choice>
              <mc:Fallback>
                <p:oleObj name="Document" r:id="rId3" imgW="7101323" imgH="890586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99" y="457200"/>
                        <a:ext cx="4799381"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ight Arrow 4"/>
          <p:cNvSpPr/>
          <p:nvPr/>
        </p:nvSpPr>
        <p:spPr bwMode="auto">
          <a:xfrm>
            <a:off x="655587" y="1447800"/>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3" name="Rounded Rectangle 2"/>
          <p:cNvSpPr/>
          <p:nvPr/>
        </p:nvSpPr>
        <p:spPr bwMode="auto">
          <a:xfrm>
            <a:off x="6858000" y="1295400"/>
            <a:ext cx="1905000" cy="1524000"/>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solidFill>
                  <a:srgbClr val="FFFFFF"/>
                </a:solidFill>
                <a:latin typeface="Comic Sans MS" pitchFamily="66" charset="0"/>
              </a:rPr>
              <a:t>Enter Co-PI and all other senior personnel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828799" y="457200"/>
          <a:ext cx="4799381" cy="6019800"/>
        </p:xfrm>
        <a:graphic>
          <a:graphicData uri="http://schemas.openxmlformats.org/presentationml/2006/ole">
            <mc:AlternateContent xmlns:mc="http://schemas.openxmlformats.org/markup-compatibility/2006">
              <mc:Choice xmlns:v="urn:schemas-microsoft-com:vml" Requires="v">
                <p:oleObj spid="_x0000_s59460" name="Document" r:id="rId3" imgW="7101323" imgH="8905860" progId="Word.Document.8">
                  <p:embed/>
                </p:oleObj>
              </mc:Choice>
              <mc:Fallback>
                <p:oleObj name="Document" r:id="rId3" imgW="7101323" imgH="890586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99" y="457200"/>
                        <a:ext cx="4799381"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09600" y="1981200"/>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7" name="Down Arrow 6"/>
          <p:cNvSpPr/>
          <p:nvPr/>
        </p:nvSpPr>
        <p:spPr bwMode="auto">
          <a:xfrm rot="5771198">
            <a:off x="6514482" y="1725725"/>
            <a:ext cx="534637" cy="1168388"/>
          </a:xfrm>
          <a:prstGeom prst="down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3" name="Rounded Rectangle 2"/>
          <p:cNvSpPr/>
          <p:nvPr/>
        </p:nvSpPr>
        <p:spPr bwMode="auto">
          <a:xfrm>
            <a:off x="76200" y="2514600"/>
            <a:ext cx="1626819" cy="3657600"/>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solidFill>
                  <a:srgbClr val="FFFFFF"/>
                </a:solidFill>
                <a:latin typeface="Comic Sans MS" pitchFamily="66" charset="0"/>
              </a:rPr>
              <a:t>When totaling columns, don’t </a:t>
            </a:r>
            <a:r>
              <a:rPr lang="en-US" sz="2000" dirty="0" smtClean="0">
                <a:solidFill>
                  <a:srgbClr val="FFFFFF"/>
                </a:solidFill>
                <a:latin typeface="Comic Sans MS" pitchFamily="66" charset="0"/>
              </a:rPr>
              <a:t>forget to enter the </a:t>
            </a:r>
            <a:r>
              <a:rPr lang="en-US" sz="2000" dirty="0">
                <a:solidFill>
                  <a:srgbClr val="FFFFFF"/>
                </a:solidFill>
                <a:latin typeface="Comic Sans MS" pitchFamily="66" charset="0"/>
              </a:rPr>
              <a:t>total # of senior personnel on line A.7.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828800" y="457200"/>
          <a:ext cx="4743450" cy="6048375"/>
        </p:xfrm>
        <a:graphic>
          <a:graphicData uri="http://schemas.openxmlformats.org/presentationml/2006/ole">
            <mc:AlternateContent xmlns:mc="http://schemas.openxmlformats.org/markup-compatibility/2006">
              <mc:Choice xmlns:v="urn:schemas-microsoft-com:vml" Requires="v">
                <p:oleObj spid="_x0000_s60484" name="Document" r:id="rId3" imgW="7101323" imgH="9021334" progId="Word.Document.8">
                  <p:embed/>
                </p:oleObj>
              </mc:Choice>
              <mc:Fallback>
                <p:oleObj name="Document" r:id="rId3" imgW="7101323" imgH="902133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57200"/>
                        <a:ext cx="474345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09600" y="2133600"/>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7" name="Down Arrow 6"/>
          <p:cNvSpPr/>
          <p:nvPr/>
        </p:nvSpPr>
        <p:spPr bwMode="auto">
          <a:xfrm rot="5771198">
            <a:off x="6514482" y="1796562"/>
            <a:ext cx="534637" cy="1168388"/>
          </a:xfrm>
          <a:prstGeom prst="down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2" name="Rounded Rectangle 1"/>
          <p:cNvSpPr/>
          <p:nvPr/>
        </p:nvSpPr>
        <p:spPr bwMode="auto">
          <a:xfrm>
            <a:off x="6629400" y="2667000"/>
            <a:ext cx="2209800" cy="1219200"/>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omic Sans MS" pitchFamily="66" charset="0"/>
              </a:rPr>
              <a:t>Enter post-doc information, if applicable.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828800" y="457200"/>
          <a:ext cx="4743450" cy="6038850"/>
        </p:xfrm>
        <a:graphic>
          <a:graphicData uri="http://schemas.openxmlformats.org/presentationml/2006/ole">
            <mc:AlternateContent xmlns:mc="http://schemas.openxmlformats.org/markup-compatibility/2006">
              <mc:Choice xmlns:v="urn:schemas-microsoft-com:vml" Requires="v">
                <p:oleObj spid="_x0000_s61510" name="Document" r:id="rId3" imgW="7101323" imgH="9015218" progId="Word.Document.8">
                  <p:embed/>
                </p:oleObj>
              </mc:Choice>
              <mc:Fallback>
                <p:oleObj name="Document" r:id="rId3" imgW="7101323" imgH="9015218"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57200"/>
                        <a:ext cx="4743450"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09600" y="2286000"/>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7" name="Down Arrow 6"/>
          <p:cNvSpPr/>
          <p:nvPr/>
        </p:nvSpPr>
        <p:spPr bwMode="auto">
          <a:xfrm rot="8871720">
            <a:off x="5967393" y="2500184"/>
            <a:ext cx="534637" cy="1168388"/>
          </a:xfrm>
          <a:prstGeom prst="down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3" name="Rounded Rectangle 2"/>
          <p:cNvSpPr/>
          <p:nvPr/>
        </p:nvSpPr>
        <p:spPr bwMode="auto">
          <a:xfrm>
            <a:off x="6755130" y="457200"/>
            <a:ext cx="2312670" cy="3429000"/>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u="sng" dirty="0">
                <a:solidFill>
                  <a:srgbClr val="FFFFFF"/>
                </a:solidFill>
                <a:latin typeface="Comic Sans MS" pitchFamily="66" charset="0"/>
              </a:rPr>
              <a:t>Note</a:t>
            </a:r>
            <a:r>
              <a:rPr lang="en-US" sz="2000" dirty="0">
                <a:solidFill>
                  <a:srgbClr val="FFFFFF"/>
                </a:solidFill>
                <a:latin typeface="Comic Sans MS" pitchFamily="66" charset="0"/>
              </a:rPr>
              <a:t>:  The “month column” does not extend to  graduate students, so this entry may be unclear without further explanation. </a:t>
            </a:r>
          </a:p>
        </p:txBody>
      </p:sp>
      <p:sp>
        <p:nvSpPr>
          <p:cNvPr id="4" name="Rectangle 3"/>
          <p:cNvSpPr/>
          <p:nvPr/>
        </p:nvSpPr>
        <p:spPr bwMode="auto">
          <a:xfrm>
            <a:off x="6755130" y="4624119"/>
            <a:ext cx="2133600" cy="1090880"/>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latin typeface="Comic Sans MS" pitchFamily="66" charset="0"/>
              </a:rPr>
              <a:t>Where would you provide this explanation?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828800" y="457200"/>
          <a:ext cx="4743450" cy="6038850"/>
        </p:xfrm>
        <a:graphic>
          <a:graphicData uri="http://schemas.openxmlformats.org/presentationml/2006/ole">
            <mc:AlternateContent xmlns:mc="http://schemas.openxmlformats.org/markup-compatibility/2006">
              <mc:Choice xmlns:v="urn:schemas-microsoft-com:vml" Requires="v">
                <p:oleObj spid="_x0000_s62533" name="Document" r:id="rId3" imgW="7101323" imgH="9015218" progId="Word.Document.8">
                  <p:embed/>
                </p:oleObj>
              </mc:Choice>
              <mc:Fallback>
                <p:oleObj name="Document" r:id="rId3" imgW="7101323" imgH="9015218"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57200"/>
                        <a:ext cx="4743450"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09600" y="2286000"/>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7" name="Down Arrow 6"/>
          <p:cNvSpPr/>
          <p:nvPr/>
        </p:nvSpPr>
        <p:spPr bwMode="auto">
          <a:xfrm rot="5771198">
            <a:off x="6514482" y="1954324"/>
            <a:ext cx="534637" cy="1168388"/>
          </a:xfrm>
          <a:prstGeom prst="down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2" name="Rounded Rectangle 1"/>
          <p:cNvSpPr/>
          <p:nvPr/>
        </p:nvSpPr>
        <p:spPr bwMode="auto">
          <a:xfrm>
            <a:off x="6781800" y="609600"/>
            <a:ext cx="2133600" cy="10668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b="1" dirty="0" smtClean="0">
                <a:latin typeface="Comic Sans MS" pitchFamily="66" charset="0"/>
              </a:rPr>
              <a:t>The Budget Justification (of course)! </a:t>
            </a:r>
            <a:endParaRPr kumimoji="0" lang="en-US" sz="2000" b="0" i="0" u="none" strike="noStrike" cap="none" normalizeH="0" baseline="0" dirty="0" smtClean="0">
              <a:ln>
                <a:noFill/>
              </a:ln>
              <a:effectLst/>
            </a:endParaRPr>
          </a:p>
        </p:txBody>
      </p:sp>
      <p:sp>
        <p:nvSpPr>
          <p:cNvPr id="3" name="Rounded Rectangle 2"/>
          <p:cNvSpPr/>
          <p:nvPr/>
        </p:nvSpPr>
        <p:spPr bwMode="auto">
          <a:xfrm>
            <a:off x="6781800" y="2995718"/>
            <a:ext cx="2209800" cy="3176482"/>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solidFill>
                  <a:srgbClr val="FFFFFF"/>
                </a:solidFill>
                <a:latin typeface="Comic Sans MS" pitchFamily="66" charset="0"/>
              </a:rPr>
              <a:t>In this </a:t>
            </a:r>
            <a:r>
              <a:rPr lang="en-US" sz="2000" dirty="0" smtClean="0">
                <a:solidFill>
                  <a:srgbClr val="FFFFFF"/>
                </a:solidFill>
                <a:latin typeface="Comic Sans MS" pitchFamily="66" charset="0"/>
              </a:rPr>
              <a:t>case, the budget includes 2 grad </a:t>
            </a:r>
            <a:r>
              <a:rPr lang="en-US" sz="2000" dirty="0">
                <a:solidFill>
                  <a:srgbClr val="FFFFFF"/>
                </a:solidFill>
                <a:latin typeface="Comic Sans MS" pitchFamily="66" charset="0"/>
              </a:rPr>
              <a:t>students at $17K each for academic year plus one for the summer at $</a:t>
            </a:r>
            <a:r>
              <a:rPr lang="en-US" sz="2000" dirty="0" smtClean="0">
                <a:solidFill>
                  <a:srgbClr val="FFFFFF"/>
                </a:solidFill>
                <a:latin typeface="Comic Sans MS" pitchFamily="66" charset="0"/>
              </a:rPr>
              <a:t>11,050.</a:t>
            </a:r>
            <a:endParaRPr lang="en-US" sz="2000"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76200" y="152400"/>
            <a:ext cx="8991600" cy="1231106"/>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800100" lvl="1" indent="-342900">
              <a:buClr>
                <a:srgbClr val="C00000"/>
              </a:buClr>
              <a:buFont typeface="Wingdings" pitchFamily="2" charset="2"/>
              <a:buChar char="§"/>
              <a:tabLst>
                <a:tab pos="858838" algn="l"/>
                <a:tab pos="1597025" algn="l"/>
              </a:tabLst>
              <a:defRPr/>
            </a:pPr>
            <a:r>
              <a:rPr lang="en-US" sz="4000" dirty="0" smtClean="0">
                <a:solidFill>
                  <a:srgbClr val="FFFFFF"/>
                </a:solidFill>
                <a:latin typeface="Comic Sans MS" pitchFamily="66" charset="0"/>
              </a:rPr>
              <a:t>   How much </a:t>
            </a:r>
            <a:r>
              <a:rPr lang="en-US" sz="4000" u="sng" dirty="0" smtClean="0">
                <a:solidFill>
                  <a:srgbClr val="FFFFFF"/>
                </a:solidFill>
                <a:latin typeface="Comic Sans MS" pitchFamily="66" charset="0"/>
              </a:rPr>
              <a:t>can</a:t>
            </a:r>
            <a:r>
              <a:rPr lang="en-US" sz="4000" dirty="0" smtClean="0">
                <a:solidFill>
                  <a:srgbClr val="FFFFFF"/>
                </a:solidFill>
                <a:latin typeface="Comic Sans MS" pitchFamily="66" charset="0"/>
              </a:rPr>
              <a:t> you request?</a:t>
            </a:r>
          </a:p>
          <a:p>
            <a:pPr lvl="1">
              <a:buClr>
                <a:srgbClr val="C00000"/>
              </a:buClr>
              <a:tabLst>
                <a:tab pos="858838" algn="l"/>
                <a:tab pos="1597025" algn="l"/>
              </a:tabLst>
              <a:defRPr/>
            </a:pPr>
            <a:r>
              <a:rPr lang="en-US" sz="3400" dirty="0" smtClean="0">
                <a:solidFill>
                  <a:srgbClr val="FFFFFF"/>
                </a:solidFill>
                <a:latin typeface="Comic Sans MS" pitchFamily="66" charset="0"/>
              </a:rPr>
              <a:t>(How much are you allowed to request?)</a:t>
            </a:r>
            <a:endParaRPr lang="en-US" sz="3400" dirty="0">
              <a:solidFill>
                <a:srgbClr val="FFFFFF"/>
              </a:solidFill>
              <a:latin typeface="Comic Sans MS" pitchFamily="66" charset="0"/>
            </a:endParaRPr>
          </a:p>
        </p:txBody>
      </p:sp>
      <p:sp>
        <p:nvSpPr>
          <p:cNvPr id="3076" name="Text Box 6"/>
          <p:cNvSpPr txBox="1">
            <a:spLocks noChangeArrowheads="1"/>
          </p:cNvSpPr>
          <p:nvPr/>
        </p:nvSpPr>
        <p:spPr bwMode="auto">
          <a:xfrm>
            <a:off x="-152400" y="1600200"/>
            <a:ext cx="9067800" cy="4093428"/>
          </a:xfrm>
          <a:prstGeom prst="rect">
            <a:avLst/>
          </a:prstGeom>
          <a:noFill/>
          <a:ln w="9525">
            <a:noFill/>
            <a:miter lim="800000"/>
            <a:headEnd/>
            <a:tailEnd/>
          </a:ln>
        </p:spPr>
        <p:txBody>
          <a:bodyPr wrap="square">
            <a:spAutoFit/>
          </a:bodyPr>
          <a:lstStyle/>
          <a:p>
            <a:pPr marL="403225" lvl="1" indent="-342900" algn="ctr">
              <a:buClr>
                <a:srgbClr val="C00000"/>
              </a:buClr>
              <a:tabLst>
                <a:tab pos="174625" algn="l"/>
                <a:tab pos="858838" algn="l"/>
                <a:tab pos="1597025" algn="l"/>
              </a:tabLst>
              <a:defRPr/>
            </a:pPr>
            <a:r>
              <a:rPr lang="en-US" sz="2800" dirty="0" smtClean="0">
                <a:latin typeface="Comic Sans MS" pitchFamily="66" charset="0"/>
              </a:rPr>
              <a:t>		</a:t>
            </a:r>
            <a:r>
              <a:rPr lang="en-US" sz="3200" dirty="0" smtClean="0">
                <a:latin typeface="Comic Sans MS" pitchFamily="66" charset="0"/>
              </a:rPr>
              <a:t>First review </a:t>
            </a:r>
            <a:r>
              <a:rPr lang="en-US" sz="3200" dirty="0">
                <a:latin typeface="Comic Sans MS" pitchFamily="66" charset="0"/>
              </a:rPr>
              <a:t>the BAA </a:t>
            </a:r>
            <a:r>
              <a:rPr lang="en-US" sz="3200" dirty="0" smtClean="0">
                <a:latin typeface="Comic Sans MS" pitchFamily="66" charset="0"/>
              </a:rPr>
              <a:t>looking for information concerning funding limits, caps or other pertinent restrictions.</a:t>
            </a:r>
            <a:r>
              <a:rPr lang="en-US" sz="3200" dirty="0">
                <a:latin typeface="Comic Sans MS" pitchFamily="66" charset="0"/>
              </a:rPr>
              <a:t> </a:t>
            </a:r>
            <a:r>
              <a:rPr lang="en-US" sz="3200" dirty="0" smtClean="0">
                <a:latin typeface="Comic Sans MS" pitchFamily="66" charset="0"/>
              </a:rPr>
              <a:t> If no information is provided (rarely the case) or if you have questions about something in the BAA, contact the agency.</a:t>
            </a:r>
          </a:p>
          <a:p>
            <a:pPr lvl="1" algn="ctr">
              <a:buClr>
                <a:srgbClr val="C00000"/>
              </a:buClr>
              <a:tabLst>
                <a:tab pos="857250" algn="l"/>
                <a:tab pos="858838" algn="l"/>
                <a:tab pos="1597025" algn="l"/>
              </a:tabLst>
              <a:defRPr/>
            </a:pPr>
            <a:r>
              <a:rPr lang="en-US" sz="3600" dirty="0" smtClean="0">
                <a:latin typeface="Comic Sans MS" pitchFamily="66" charset="0"/>
              </a:rPr>
              <a:t> </a:t>
            </a:r>
          </a:p>
          <a:p>
            <a:pPr lvl="1">
              <a:buClr>
                <a:srgbClr val="C00000"/>
              </a:buClr>
              <a:tabLst>
                <a:tab pos="858838" algn="l"/>
                <a:tab pos="1597025" algn="l"/>
              </a:tabLst>
              <a:defRPr/>
            </a:pPr>
            <a:endParaRPr lang="en-US" sz="3200" dirty="0">
              <a:latin typeface="Comic Sans MS" pitchFamily="66" charset="0"/>
            </a:endParaRPr>
          </a:p>
        </p:txBody>
      </p:sp>
      <p:sp>
        <p:nvSpPr>
          <p:cNvPr id="4" name="Oval 3"/>
          <p:cNvSpPr/>
          <p:nvPr/>
        </p:nvSpPr>
        <p:spPr bwMode="auto">
          <a:xfrm>
            <a:off x="228600" y="4800600"/>
            <a:ext cx="8686800" cy="1447800"/>
          </a:xfrm>
          <a:prstGeom prst="ellipse">
            <a:avLst/>
          </a:prstGeom>
          <a:solidFill>
            <a:schemeClr val="bg1">
              <a:lumMod val="25000"/>
            </a:schemeClr>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lvl="1" algn="ctr">
              <a:buClr>
                <a:srgbClr val="C00000"/>
              </a:buClr>
              <a:tabLst>
                <a:tab pos="858838" algn="l"/>
                <a:tab pos="1597025" algn="l"/>
              </a:tabLst>
              <a:defRPr/>
            </a:pPr>
            <a:r>
              <a:rPr lang="en-US" sz="3200" dirty="0" smtClean="0">
                <a:solidFill>
                  <a:srgbClr val="FFFFFF"/>
                </a:solidFill>
                <a:latin typeface="Comic Sans MS" pitchFamily="66" charset="0"/>
              </a:rPr>
              <a:t>Now let’s look at a typical BAA from NSF!</a:t>
            </a:r>
            <a:endParaRPr lang="en-US" sz="3200"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04800" y="457200"/>
            <a:ext cx="8610600" cy="769441"/>
          </a:xfrm>
          <a:prstGeom prst="rect">
            <a:avLst/>
          </a:prstGeom>
          <a:noFill/>
          <a:ln w="28575">
            <a:noFill/>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endParaRPr lang="en-US" sz="4400" dirty="0">
              <a:solidFill>
                <a:srgbClr val="FFFFFF"/>
              </a:solidFill>
              <a:latin typeface="Comic Sans MS" pitchFamily="66" charset="0"/>
            </a:endParaRPr>
          </a:p>
        </p:txBody>
      </p:sp>
      <p:sp>
        <p:nvSpPr>
          <p:cNvPr id="3" name="Oval 2"/>
          <p:cNvSpPr/>
          <p:nvPr/>
        </p:nvSpPr>
        <p:spPr bwMode="auto">
          <a:xfrm>
            <a:off x="76200" y="457200"/>
            <a:ext cx="8991600" cy="5791200"/>
          </a:xfrm>
          <a:prstGeom prst="ellipse">
            <a:avLst/>
          </a:prstGeom>
          <a:solidFill>
            <a:schemeClr val="bg1">
              <a:lumMod val="25000"/>
            </a:schemeClr>
          </a:solidFill>
          <a:ln w="57150" cap="flat" cmpd="sng" algn="ctr">
            <a:solidFill>
              <a:schemeClr val="tx1"/>
            </a:solidFill>
            <a:prstDash val="solid"/>
            <a:round/>
            <a:headEnd type="none" w="med" len="med"/>
            <a:tailEnd type="none" w="med" len="med"/>
          </a:ln>
          <a:effectLst>
            <a:glow rad="2286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228600" lvl="1" algn="ctr">
              <a:buClr>
                <a:srgbClr val="C00000"/>
              </a:buClr>
              <a:tabLst>
                <a:tab pos="858838" algn="l"/>
                <a:tab pos="1597025" algn="l"/>
              </a:tabLst>
              <a:defRPr/>
            </a:pPr>
            <a:r>
              <a:rPr lang="en-US" sz="4400" dirty="0" smtClean="0">
                <a:solidFill>
                  <a:srgbClr val="FFFFFF"/>
                </a:solidFill>
                <a:latin typeface="Comic Sans MS" pitchFamily="66" charset="0"/>
              </a:rPr>
              <a:t>Remember: the budget justification is used to both explain calculations and to relate line items to the Scope of Work!</a:t>
            </a:r>
            <a:endParaRPr lang="en-US" sz="4400"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828800" y="457200"/>
          <a:ext cx="4743450" cy="6048375"/>
        </p:xfrm>
        <a:graphic>
          <a:graphicData uri="http://schemas.openxmlformats.org/presentationml/2006/ole">
            <mc:AlternateContent xmlns:mc="http://schemas.openxmlformats.org/markup-compatibility/2006">
              <mc:Choice xmlns:v="urn:schemas-microsoft-com:vml" Requires="v">
                <p:oleObj spid="_x0000_s64581" name="Document" r:id="rId3" imgW="7101323" imgH="9035004" progId="Word.Document.8">
                  <p:embed/>
                </p:oleObj>
              </mc:Choice>
              <mc:Fallback>
                <p:oleObj name="Document" r:id="rId3" imgW="7101323" imgH="903500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57200"/>
                        <a:ext cx="474345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09600" y="27060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7" name="Down Arrow 6"/>
          <p:cNvSpPr/>
          <p:nvPr/>
        </p:nvSpPr>
        <p:spPr bwMode="auto">
          <a:xfrm rot="3108609">
            <a:off x="6329232" y="1954324"/>
            <a:ext cx="534637" cy="1168388"/>
          </a:xfrm>
          <a:prstGeom prst="down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2" name="Rounded Rectangle 1"/>
          <p:cNvSpPr/>
          <p:nvPr/>
        </p:nvSpPr>
        <p:spPr bwMode="auto">
          <a:xfrm>
            <a:off x="6934200" y="2553758"/>
            <a:ext cx="1828800" cy="914400"/>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solidFill>
                  <a:srgbClr val="FFFFFF"/>
                </a:solidFill>
                <a:latin typeface="Comic Sans MS" pitchFamily="66" charset="0"/>
              </a:rPr>
              <a:t>Total all salaries!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828800" y="457200"/>
          <a:ext cx="4743450" cy="6048375"/>
        </p:xfrm>
        <a:graphic>
          <a:graphicData uri="http://schemas.openxmlformats.org/presentationml/2006/ole">
            <mc:AlternateContent xmlns:mc="http://schemas.openxmlformats.org/markup-compatibility/2006">
              <mc:Choice xmlns:v="urn:schemas-microsoft-com:vml" Requires="v">
                <p:oleObj spid="_x0000_s65605" name="Document" r:id="rId3" imgW="7101323" imgH="9035004" progId="Word.Document.8">
                  <p:embed/>
                </p:oleObj>
              </mc:Choice>
              <mc:Fallback>
                <p:oleObj name="Document" r:id="rId3" imgW="7101323" imgH="903500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57200"/>
                        <a:ext cx="474345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09600" y="27060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7" name="Down Arrow 6"/>
          <p:cNvSpPr/>
          <p:nvPr/>
        </p:nvSpPr>
        <p:spPr bwMode="auto">
          <a:xfrm rot="9089044">
            <a:off x="5895826" y="2992693"/>
            <a:ext cx="534637" cy="1168388"/>
          </a:xfrm>
          <a:prstGeom prst="down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2" name="Rounded Rectangle 1"/>
          <p:cNvSpPr/>
          <p:nvPr/>
        </p:nvSpPr>
        <p:spPr bwMode="auto">
          <a:xfrm>
            <a:off x="6743700" y="1676400"/>
            <a:ext cx="2209800" cy="3640425"/>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solidFill>
                  <a:srgbClr val="FFFFFF"/>
                </a:solidFill>
                <a:latin typeface="Comic Sans MS" pitchFamily="66" charset="0"/>
              </a:rPr>
              <a:t>To calculate fringe benefits, use the separate rates for the 3 “types” of employees: faculty, post-docs and graduate students!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4064036637"/>
              </p:ext>
            </p:extLst>
          </p:nvPr>
        </p:nvGraphicFramePr>
        <p:xfrm>
          <a:off x="1828800" y="457200"/>
          <a:ext cx="4743450" cy="6048375"/>
        </p:xfrm>
        <a:graphic>
          <a:graphicData uri="http://schemas.openxmlformats.org/presentationml/2006/ole">
            <mc:AlternateContent xmlns:mc="http://schemas.openxmlformats.org/markup-compatibility/2006">
              <mc:Choice xmlns:v="urn:schemas-microsoft-com:vml" Requires="v">
                <p:oleObj spid="_x0000_s66630" name="Document" r:id="rId3" imgW="7101323" imgH="9035004" progId="Word.Document.8">
                  <p:embed/>
                </p:oleObj>
              </mc:Choice>
              <mc:Fallback>
                <p:oleObj name="Document" r:id="rId3" imgW="7101323" imgH="903500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57200"/>
                        <a:ext cx="474345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09600" y="27060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7" name="Down Arrow 6"/>
          <p:cNvSpPr/>
          <p:nvPr/>
        </p:nvSpPr>
        <p:spPr bwMode="auto">
          <a:xfrm rot="8719380">
            <a:off x="5911066" y="2969833"/>
            <a:ext cx="534637" cy="1168388"/>
          </a:xfrm>
          <a:prstGeom prst="down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2" name="Rounded Rectangle 1"/>
          <p:cNvSpPr/>
          <p:nvPr/>
        </p:nvSpPr>
        <p:spPr bwMode="auto">
          <a:xfrm>
            <a:off x="6781800" y="1066800"/>
            <a:ext cx="2133600" cy="4792980"/>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b="1" dirty="0">
                <a:solidFill>
                  <a:srgbClr val="FFFF00"/>
                </a:solidFill>
                <a:latin typeface="Comic Sans MS" pitchFamily="66" charset="0"/>
              </a:rPr>
              <a:t>Faculty</a:t>
            </a:r>
            <a:r>
              <a:rPr lang="en-US" sz="2000" dirty="0">
                <a:solidFill>
                  <a:srgbClr val="FFFFFF"/>
                </a:solidFill>
                <a:latin typeface="Comic Sans MS" pitchFamily="66" charset="0"/>
              </a:rPr>
              <a:t> </a:t>
            </a:r>
            <a:r>
              <a:rPr lang="en-US" sz="2000" dirty="0" smtClean="0">
                <a:solidFill>
                  <a:srgbClr val="FFFFFF"/>
                </a:solidFill>
                <a:latin typeface="Comic Sans MS" pitchFamily="66" charset="0"/>
              </a:rPr>
              <a:t>22.04</a:t>
            </a:r>
            <a:r>
              <a:rPr lang="en-US" sz="2000" dirty="0">
                <a:solidFill>
                  <a:srgbClr val="FFFFFF"/>
                </a:solidFill>
                <a:latin typeface="Comic Sans MS" pitchFamily="66" charset="0"/>
              </a:rPr>
              <a:t>% plus $432.66 per month health</a:t>
            </a:r>
          </a:p>
          <a:p>
            <a:pPr algn="ctr"/>
            <a:endParaRPr lang="en-US" sz="2000" dirty="0">
              <a:solidFill>
                <a:srgbClr val="FFFFFF"/>
              </a:solidFill>
              <a:latin typeface="Comic Sans MS" pitchFamily="66" charset="0"/>
            </a:endParaRPr>
          </a:p>
          <a:p>
            <a:pPr algn="ctr"/>
            <a:r>
              <a:rPr lang="en-US" sz="2000" b="1" dirty="0">
                <a:solidFill>
                  <a:srgbClr val="FFFF00"/>
                </a:solidFill>
                <a:latin typeface="Comic Sans MS" pitchFamily="66" charset="0"/>
              </a:rPr>
              <a:t>Post-docs</a:t>
            </a:r>
            <a:r>
              <a:rPr lang="en-US" sz="2000" dirty="0">
                <a:solidFill>
                  <a:srgbClr val="FFFFFF"/>
                </a:solidFill>
                <a:latin typeface="Comic Sans MS" pitchFamily="66" charset="0"/>
              </a:rPr>
              <a:t> </a:t>
            </a:r>
            <a:r>
              <a:rPr lang="en-US" sz="2000" dirty="0" smtClean="0">
                <a:solidFill>
                  <a:srgbClr val="FFFFFF"/>
                </a:solidFill>
                <a:latin typeface="Comic Sans MS" pitchFamily="66" charset="0"/>
              </a:rPr>
              <a:t> </a:t>
            </a:r>
            <a:r>
              <a:rPr lang="en-US" sz="2000" dirty="0">
                <a:solidFill>
                  <a:srgbClr val="FFFFFF"/>
                </a:solidFill>
                <a:latin typeface="Comic Sans MS" pitchFamily="66" charset="0"/>
              </a:rPr>
              <a:t>8.78% plus $293.57 per month health</a:t>
            </a:r>
          </a:p>
          <a:p>
            <a:pPr algn="ctr"/>
            <a:endParaRPr lang="en-US" sz="2000" dirty="0">
              <a:solidFill>
                <a:srgbClr val="FFFFFF"/>
              </a:solidFill>
              <a:latin typeface="Comic Sans MS" pitchFamily="66" charset="0"/>
            </a:endParaRPr>
          </a:p>
          <a:p>
            <a:pPr algn="ctr"/>
            <a:r>
              <a:rPr lang="en-US" sz="2000" b="1" dirty="0">
                <a:solidFill>
                  <a:srgbClr val="FFFF00"/>
                </a:solidFill>
                <a:latin typeface="Comic Sans MS" pitchFamily="66" charset="0"/>
              </a:rPr>
              <a:t>Graduate students </a:t>
            </a:r>
            <a:r>
              <a:rPr lang="en-US" sz="2000" dirty="0" smtClean="0">
                <a:solidFill>
                  <a:srgbClr val="FFFFFF"/>
                </a:solidFill>
                <a:latin typeface="Comic Sans MS" pitchFamily="66" charset="0"/>
              </a:rPr>
              <a:t> </a:t>
            </a:r>
            <a:r>
              <a:rPr lang="en-US" sz="2000" dirty="0">
                <a:solidFill>
                  <a:srgbClr val="FFFFFF"/>
                </a:solidFill>
                <a:latin typeface="Comic Sans MS" pitchFamily="66" charset="0"/>
              </a:rPr>
              <a:t>$224.47 per month health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241518"/>
            <a:ext cx="8382000" cy="769441"/>
          </a:xfrm>
          <a:prstGeom prst="rect">
            <a:avLst/>
          </a:prstGeom>
          <a:solidFill>
            <a:schemeClr val="bg1">
              <a:lumMod val="25000"/>
            </a:schemeClr>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8838" algn="l"/>
                <a:tab pos="1597025" algn="l"/>
              </a:tabLst>
              <a:defRPr/>
            </a:pPr>
            <a:r>
              <a:rPr lang="en-US" sz="4400" dirty="0" smtClean="0">
                <a:solidFill>
                  <a:srgbClr val="FFFFFF"/>
                </a:solidFill>
                <a:latin typeface="Comic Sans MS" pitchFamily="66" charset="0"/>
              </a:rPr>
              <a:t>Fringe Benefit Calculation</a:t>
            </a:r>
            <a:endParaRPr lang="en-US" sz="4400" dirty="0">
              <a:solidFill>
                <a:srgbClr val="FFFFFF"/>
              </a:solidFill>
              <a:latin typeface="Comic Sans MS" pitchFamily="66" charset="0"/>
            </a:endParaRPr>
          </a:p>
        </p:txBody>
      </p:sp>
      <p:sp>
        <p:nvSpPr>
          <p:cNvPr id="3076" name="Text Box 6"/>
          <p:cNvSpPr txBox="1">
            <a:spLocks noChangeArrowheads="1"/>
          </p:cNvSpPr>
          <p:nvPr/>
        </p:nvSpPr>
        <p:spPr bwMode="auto">
          <a:xfrm>
            <a:off x="304800" y="1066800"/>
            <a:ext cx="8839200" cy="5601533"/>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endParaRPr lang="en-US" sz="1000" dirty="0" smtClean="0">
              <a:latin typeface="Comic Sans MS" pitchFamily="66" charset="0"/>
            </a:endParaRPr>
          </a:p>
          <a:p>
            <a:pPr lvl="1">
              <a:buClr>
                <a:srgbClr val="C00000"/>
              </a:buClr>
              <a:tabLst>
                <a:tab pos="857250" algn="l"/>
                <a:tab pos="858838" algn="l"/>
                <a:tab pos="1597025" algn="l"/>
              </a:tabLst>
              <a:defRPr/>
            </a:pPr>
            <a:r>
              <a:rPr lang="en-US" sz="2600" u="sng" dirty="0" smtClean="0">
                <a:latin typeface="Comic Sans MS" pitchFamily="66" charset="0"/>
              </a:rPr>
              <a:t>Faculty</a:t>
            </a:r>
            <a:r>
              <a:rPr lang="en-US" sz="2600" dirty="0" smtClean="0">
                <a:latin typeface="Comic Sans MS" pitchFamily="66" charset="0"/>
              </a:rPr>
              <a:t>:</a:t>
            </a:r>
          </a:p>
          <a:p>
            <a:pPr lvl="2">
              <a:buClr>
                <a:srgbClr val="C00000"/>
              </a:buClr>
              <a:tabLst>
                <a:tab pos="857250" algn="l"/>
                <a:tab pos="858838" algn="l"/>
                <a:tab pos="1597025" algn="l"/>
                <a:tab pos="5715000" algn="l"/>
                <a:tab pos="6003925" algn="l"/>
              </a:tabLst>
              <a:defRPr/>
            </a:pPr>
            <a:r>
              <a:rPr lang="en-US" sz="2600" dirty="0" smtClean="0">
                <a:latin typeface="Comic Sans MS" pitchFamily="66" charset="0"/>
              </a:rPr>
              <a:t>$27,000 * 22.04%               	  		$5,950.00</a:t>
            </a:r>
          </a:p>
          <a:p>
            <a:pPr lvl="2">
              <a:buClr>
                <a:srgbClr val="C00000"/>
              </a:buClr>
              <a:tabLst>
                <a:tab pos="857250" algn="l"/>
                <a:tab pos="858838" algn="l"/>
                <a:tab pos="1597025" algn="l"/>
                <a:tab pos="5715000" algn="l"/>
              </a:tabLst>
              <a:defRPr/>
            </a:pPr>
            <a:r>
              <a:rPr lang="en-US" sz="2600" dirty="0" smtClean="0">
                <a:latin typeface="Comic Sans MS" pitchFamily="66" charset="0"/>
              </a:rPr>
              <a:t>3 months health @ $432.66   	       $1,297.98</a:t>
            </a:r>
          </a:p>
          <a:p>
            <a:pPr lvl="2">
              <a:buClr>
                <a:srgbClr val="C00000"/>
              </a:buClr>
              <a:tabLst>
                <a:tab pos="857250" algn="l"/>
                <a:tab pos="858838" algn="l"/>
                <a:tab pos="1597025" algn="l"/>
                <a:tab pos="5715000" algn="l"/>
              </a:tabLst>
              <a:defRPr/>
            </a:pPr>
            <a:endParaRPr lang="en-US" sz="1000" dirty="0" smtClean="0">
              <a:latin typeface="Comic Sans MS" pitchFamily="66" charset="0"/>
            </a:endParaRPr>
          </a:p>
          <a:p>
            <a:pPr lvl="1">
              <a:buClr>
                <a:srgbClr val="C00000"/>
              </a:buClr>
              <a:tabLst>
                <a:tab pos="857250" algn="l"/>
                <a:tab pos="858838" algn="l"/>
                <a:tab pos="1597025" algn="l"/>
              </a:tabLst>
              <a:defRPr/>
            </a:pPr>
            <a:r>
              <a:rPr lang="en-US" sz="2600" u="sng" dirty="0" smtClean="0">
                <a:latin typeface="Comic Sans MS" pitchFamily="66" charset="0"/>
              </a:rPr>
              <a:t>Post-doc</a:t>
            </a:r>
            <a:r>
              <a:rPr lang="en-US" sz="2600" dirty="0" smtClean="0">
                <a:latin typeface="Comic Sans MS" pitchFamily="66" charset="0"/>
              </a:rPr>
              <a:t>:</a:t>
            </a:r>
          </a:p>
          <a:p>
            <a:pPr lvl="2">
              <a:buClr>
                <a:srgbClr val="C00000"/>
              </a:buClr>
              <a:tabLst>
                <a:tab pos="857250" algn="l"/>
                <a:tab pos="858838" algn="l"/>
                <a:tab pos="1597025" algn="l"/>
              </a:tabLst>
              <a:defRPr/>
            </a:pPr>
            <a:r>
              <a:rPr lang="en-US" sz="2600" dirty="0" smtClean="0">
                <a:latin typeface="Comic Sans MS" pitchFamily="66" charset="0"/>
              </a:rPr>
              <a:t>$45,000 * 8.78%                     	$3,951.00</a:t>
            </a:r>
          </a:p>
          <a:p>
            <a:pPr lvl="2">
              <a:buClr>
                <a:srgbClr val="C00000"/>
              </a:buClr>
              <a:tabLst>
                <a:tab pos="857250" algn="l"/>
                <a:tab pos="858838" algn="l"/>
                <a:tab pos="1597025" algn="l"/>
              </a:tabLst>
              <a:defRPr/>
            </a:pPr>
            <a:r>
              <a:rPr lang="en-US" sz="2600" dirty="0" smtClean="0">
                <a:latin typeface="Comic Sans MS" pitchFamily="66" charset="0"/>
              </a:rPr>
              <a:t>12 months @ $293.57            	         $3,522.84</a:t>
            </a:r>
          </a:p>
          <a:p>
            <a:pPr lvl="2">
              <a:buClr>
                <a:srgbClr val="C00000"/>
              </a:buClr>
              <a:tabLst>
                <a:tab pos="857250" algn="l"/>
                <a:tab pos="858838" algn="l"/>
                <a:tab pos="1597025" algn="l"/>
              </a:tabLst>
              <a:defRPr/>
            </a:pPr>
            <a:endParaRPr lang="en-US" sz="1000" dirty="0" smtClean="0">
              <a:latin typeface="Comic Sans MS" pitchFamily="66" charset="0"/>
            </a:endParaRPr>
          </a:p>
          <a:p>
            <a:pPr lvl="1">
              <a:buClr>
                <a:srgbClr val="C00000"/>
              </a:buClr>
              <a:tabLst>
                <a:tab pos="857250" algn="l"/>
                <a:tab pos="858838" algn="l"/>
                <a:tab pos="1597025" algn="l"/>
              </a:tabLst>
              <a:defRPr/>
            </a:pPr>
            <a:r>
              <a:rPr lang="en-US" sz="2600" u="sng" dirty="0" smtClean="0">
                <a:latin typeface="Comic Sans MS" pitchFamily="66" charset="0"/>
              </a:rPr>
              <a:t>Graduate Students</a:t>
            </a:r>
            <a:r>
              <a:rPr lang="en-US" sz="2600" dirty="0" smtClean="0">
                <a:latin typeface="Comic Sans MS" pitchFamily="66" charset="0"/>
              </a:rPr>
              <a:t>:</a:t>
            </a:r>
          </a:p>
          <a:p>
            <a:pPr lvl="2">
              <a:buClr>
                <a:srgbClr val="C00000"/>
              </a:buClr>
              <a:tabLst>
                <a:tab pos="857250" algn="l"/>
                <a:tab pos="858838" algn="l"/>
                <a:tab pos="1597025" algn="l"/>
              </a:tabLst>
              <a:defRPr/>
            </a:pPr>
            <a:r>
              <a:rPr lang="en-US" sz="2600" dirty="0" smtClean="0">
                <a:latin typeface="Comic Sans MS" pitchFamily="66" charset="0"/>
              </a:rPr>
              <a:t>21 months @ $224.47             	$4,713.87</a:t>
            </a:r>
          </a:p>
          <a:p>
            <a:pPr lvl="2">
              <a:buClr>
                <a:srgbClr val="C00000"/>
              </a:buClr>
              <a:tabLst>
                <a:tab pos="857250" algn="l"/>
                <a:tab pos="858838" algn="l"/>
                <a:tab pos="1597025" algn="l"/>
              </a:tabLst>
              <a:defRPr/>
            </a:pPr>
            <a:r>
              <a:rPr lang="en-US" sz="2600" dirty="0" smtClean="0">
                <a:latin typeface="Comic Sans MS" pitchFamily="66" charset="0"/>
              </a:rPr>
              <a:t>						     	________</a:t>
            </a:r>
          </a:p>
          <a:p>
            <a:pPr lvl="1">
              <a:buClr>
                <a:srgbClr val="C00000"/>
              </a:buClr>
              <a:tabLst>
                <a:tab pos="857250" algn="l"/>
                <a:tab pos="858838" algn="l"/>
                <a:tab pos="1597025" algn="l"/>
              </a:tabLst>
              <a:defRPr/>
            </a:pPr>
            <a:r>
              <a:rPr lang="en-US" sz="2600" dirty="0" smtClean="0">
                <a:latin typeface="Comic Sans MS" pitchFamily="66" charset="0"/>
              </a:rPr>
              <a:t>Total                                            </a:t>
            </a:r>
            <a:r>
              <a:rPr lang="en-US" sz="2600" dirty="0">
                <a:latin typeface="Comic Sans MS" pitchFamily="66" charset="0"/>
              </a:rPr>
              <a:t> </a:t>
            </a:r>
            <a:r>
              <a:rPr lang="en-US" sz="2600" dirty="0" smtClean="0">
                <a:latin typeface="Comic Sans MS" pitchFamily="66" charset="0"/>
              </a:rPr>
              <a:t>     $19,435.69</a:t>
            </a:r>
          </a:p>
          <a:p>
            <a:pPr lvl="1">
              <a:buClr>
                <a:srgbClr val="C00000"/>
              </a:buClr>
              <a:tabLst>
                <a:tab pos="857250" algn="l"/>
                <a:tab pos="858838" algn="l"/>
                <a:tab pos="1597025" algn="l"/>
              </a:tabLst>
              <a:defRPr/>
            </a:pPr>
            <a:endParaRPr lang="en-US" sz="2600" b="1" dirty="0" smtClean="0">
              <a:solidFill>
                <a:srgbClr val="FF0000"/>
              </a:solidFill>
              <a:latin typeface="Comic Sans MS" pitchFamily="66" charset="0"/>
            </a:endParaRPr>
          </a:p>
          <a:p>
            <a:pPr lvl="1">
              <a:buClr>
                <a:srgbClr val="C00000"/>
              </a:buClr>
              <a:tabLst>
                <a:tab pos="858838" algn="l"/>
                <a:tab pos="1597025" algn="l"/>
              </a:tabLst>
              <a:defRPr/>
            </a:pPr>
            <a:endParaRPr lang="en-US" sz="3200" dirty="0">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1046023378"/>
              </p:ext>
            </p:extLst>
          </p:nvPr>
        </p:nvGraphicFramePr>
        <p:xfrm>
          <a:off x="1828800" y="457200"/>
          <a:ext cx="4746625" cy="6142038"/>
        </p:xfrm>
        <a:graphic>
          <a:graphicData uri="http://schemas.openxmlformats.org/presentationml/2006/ole">
            <mc:AlternateContent xmlns:mc="http://schemas.openxmlformats.org/markup-compatibility/2006">
              <mc:Choice xmlns:v="urn:schemas-microsoft-com:vml" Requires="v">
                <p:oleObj spid="_x0000_s67654" name="Document" r:id="rId3" imgW="7101323" imgH="9156952" progId="Word.Document.8">
                  <p:embed/>
                </p:oleObj>
              </mc:Choice>
              <mc:Fallback>
                <p:oleObj name="Document" r:id="rId3" imgW="7101323" imgH="9156952" progId="Word.Document.8">
                  <p:embed/>
                  <p:pic>
                    <p:nvPicPr>
                      <p:cNvPr id="0" name="Picture 2"/>
                      <p:cNvPicPr>
                        <a:picLocks noChangeAspect="1" noChangeArrowheads="1"/>
                      </p:cNvPicPr>
                      <p:nvPr/>
                    </p:nvPicPr>
                    <p:blipFill>
                      <a:blip r:embed="rId4"/>
                      <a:srcRect/>
                      <a:stretch>
                        <a:fillRect/>
                      </a:stretch>
                    </p:blipFill>
                    <p:spPr bwMode="auto">
                      <a:xfrm>
                        <a:off x="1828800" y="457200"/>
                        <a:ext cx="4746625"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09600" y="27060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7" name="Down Arrow 6"/>
          <p:cNvSpPr/>
          <p:nvPr/>
        </p:nvSpPr>
        <p:spPr bwMode="auto">
          <a:xfrm rot="8079809">
            <a:off x="6508297" y="2912190"/>
            <a:ext cx="534637" cy="1168388"/>
          </a:xfrm>
          <a:prstGeom prst="down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8" name="TextBox 7"/>
          <p:cNvSpPr txBox="1"/>
          <p:nvPr/>
        </p:nvSpPr>
        <p:spPr>
          <a:xfrm>
            <a:off x="6934200" y="2275344"/>
            <a:ext cx="1828800" cy="830997"/>
          </a:xfrm>
          <a:prstGeom prst="rect">
            <a:avLst/>
          </a:prstGeom>
          <a:noFill/>
        </p:spPr>
        <p:txBody>
          <a:bodyPr wrap="square" rtlCol="0">
            <a:spAutoFit/>
          </a:bodyPr>
          <a:lstStyle/>
          <a:p>
            <a:pPr algn="ctr"/>
            <a:endParaRPr lang="en-US" sz="2400" dirty="0" smtClean="0">
              <a:latin typeface="Comic Sans MS" pitchFamily="66" charset="0"/>
            </a:endParaRPr>
          </a:p>
          <a:p>
            <a:pPr algn="ctr"/>
            <a:endParaRPr lang="en-US" sz="2400" dirty="0" smtClean="0">
              <a:latin typeface="Comic Sans MS" pitchFamily="66" charset="0"/>
            </a:endParaRPr>
          </a:p>
        </p:txBody>
      </p:sp>
      <p:sp>
        <p:nvSpPr>
          <p:cNvPr id="2" name="Rounded Rectangle 1"/>
          <p:cNvSpPr/>
          <p:nvPr/>
        </p:nvSpPr>
        <p:spPr bwMode="auto">
          <a:xfrm>
            <a:off x="6934200" y="4097168"/>
            <a:ext cx="1905000" cy="1828800"/>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solidFill>
                  <a:srgbClr val="FFFFFF"/>
                </a:solidFill>
                <a:latin typeface="Comic Sans MS" pitchFamily="66" charset="0"/>
              </a:rPr>
              <a:t>Enter whole dollars only, you may either round or truncate!</a:t>
            </a:r>
            <a:endParaRPr kumimoji="0" lang="en-US" sz="2000" b="0" i="0" u="none" strike="noStrike" cap="none" normalizeH="0" baseline="0" dirty="0" smtClean="0">
              <a:ln>
                <a:noFill/>
              </a:ln>
              <a:solidFill>
                <a:srgbClr val="FFFFFF"/>
              </a:solidFill>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2118902419"/>
              </p:ext>
            </p:extLst>
          </p:nvPr>
        </p:nvGraphicFramePr>
        <p:xfrm>
          <a:off x="1828800" y="457200"/>
          <a:ext cx="4743450" cy="6143625"/>
        </p:xfrm>
        <a:graphic>
          <a:graphicData uri="http://schemas.openxmlformats.org/presentationml/2006/ole">
            <mc:AlternateContent xmlns:mc="http://schemas.openxmlformats.org/markup-compatibility/2006">
              <mc:Choice xmlns:v="urn:schemas-microsoft-com:vml" Requires="v">
                <p:oleObj spid="_x0000_s68676" name="Document" r:id="rId3" imgW="7101323" imgH="9164507" progId="Word.Document.8">
                  <p:embed/>
                </p:oleObj>
              </mc:Choice>
              <mc:Fallback>
                <p:oleObj name="Document" r:id="rId3" imgW="7101323" imgH="9164507" progId="Word.Document.8">
                  <p:embed/>
                  <p:pic>
                    <p:nvPicPr>
                      <p:cNvPr id="0" name="Picture 2"/>
                      <p:cNvPicPr>
                        <a:picLocks noChangeAspect="1" noChangeArrowheads="1"/>
                      </p:cNvPicPr>
                      <p:nvPr/>
                    </p:nvPicPr>
                    <p:blipFill>
                      <a:blip r:embed="rId4"/>
                      <a:srcRect/>
                      <a:stretch>
                        <a:fillRect/>
                      </a:stretch>
                    </p:blipFill>
                    <p:spPr bwMode="auto">
                      <a:xfrm>
                        <a:off x="1828800" y="457200"/>
                        <a:ext cx="4743450"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09600" y="27060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7" name="Down Arrow 6"/>
          <p:cNvSpPr/>
          <p:nvPr/>
        </p:nvSpPr>
        <p:spPr bwMode="auto">
          <a:xfrm rot="8079809">
            <a:off x="6203498" y="3082222"/>
            <a:ext cx="534637" cy="1168388"/>
          </a:xfrm>
          <a:prstGeom prst="down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2" name="Rounded Rectangle 1"/>
          <p:cNvSpPr/>
          <p:nvPr/>
        </p:nvSpPr>
        <p:spPr bwMode="auto">
          <a:xfrm>
            <a:off x="7162800" y="4038600"/>
            <a:ext cx="1600200" cy="1524000"/>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solidFill>
                  <a:srgbClr val="FFFFFF"/>
                </a:solidFill>
                <a:latin typeface="Comic Sans MS" pitchFamily="66" charset="0"/>
              </a:rPr>
              <a:t>T</a:t>
            </a:r>
            <a:r>
              <a:rPr lang="en-US" sz="2000" dirty="0" smtClean="0">
                <a:solidFill>
                  <a:srgbClr val="FFFFFF"/>
                </a:solidFill>
                <a:latin typeface="Comic Sans MS" pitchFamily="66" charset="0"/>
              </a:rPr>
              <a:t>hen total salary </a:t>
            </a:r>
            <a:r>
              <a:rPr lang="en-US" sz="2000" dirty="0">
                <a:solidFill>
                  <a:srgbClr val="FFFFFF"/>
                </a:solidFill>
                <a:latin typeface="Comic Sans MS" pitchFamily="66" charset="0"/>
              </a:rPr>
              <a:t>and fringe benefits!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1350476932"/>
              </p:ext>
            </p:extLst>
          </p:nvPr>
        </p:nvGraphicFramePr>
        <p:xfrm>
          <a:off x="1828800" y="457200"/>
          <a:ext cx="4743450" cy="6143625"/>
        </p:xfrm>
        <a:graphic>
          <a:graphicData uri="http://schemas.openxmlformats.org/presentationml/2006/ole">
            <mc:AlternateContent xmlns:mc="http://schemas.openxmlformats.org/markup-compatibility/2006">
              <mc:Choice xmlns:v="urn:schemas-microsoft-com:vml" Requires="v">
                <p:oleObj spid="_x0000_s69693" name="Document" r:id="rId3" imgW="7101323" imgH="9164507" progId="Word.Document.8">
                  <p:embed/>
                </p:oleObj>
              </mc:Choice>
              <mc:Fallback>
                <p:oleObj name="Document" r:id="rId3" imgW="7101323" imgH="9164507" progId="Word.Document.8">
                  <p:embed/>
                  <p:pic>
                    <p:nvPicPr>
                      <p:cNvPr id="0" name=""/>
                      <p:cNvPicPr>
                        <a:picLocks noChangeAspect="1" noChangeArrowheads="1"/>
                      </p:cNvPicPr>
                      <p:nvPr/>
                    </p:nvPicPr>
                    <p:blipFill>
                      <a:blip r:embed="rId4"/>
                      <a:srcRect/>
                      <a:stretch>
                        <a:fillRect/>
                      </a:stretch>
                    </p:blipFill>
                    <p:spPr bwMode="auto">
                      <a:xfrm>
                        <a:off x="1828800" y="457200"/>
                        <a:ext cx="4743450"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857301" y="32394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7" name="Down Arrow 6"/>
          <p:cNvSpPr/>
          <p:nvPr/>
        </p:nvSpPr>
        <p:spPr bwMode="auto">
          <a:xfrm rot="9909588">
            <a:off x="5779510" y="3706580"/>
            <a:ext cx="534637" cy="1168388"/>
          </a:xfrm>
          <a:prstGeom prst="down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934200" y="685800"/>
            <a:ext cx="1981200" cy="52578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rgbClr val="FFFFFF"/>
                </a:solidFill>
                <a:latin typeface="Comic Sans MS" pitchFamily="66" charset="0"/>
              </a:rPr>
              <a:t>List each piece of equipment separately showing the cost per unit.  Then enter the total  budgeted equipment amount on line D.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973497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1870216659"/>
              </p:ext>
            </p:extLst>
          </p:nvPr>
        </p:nvGraphicFramePr>
        <p:xfrm>
          <a:off x="1828800" y="457200"/>
          <a:ext cx="4746625" cy="6134100"/>
        </p:xfrm>
        <a:graphic>
          <a:graphicData uri="http://schemas.openxmlformats.org/presentationml/2006/ole">
            <mc:AlternateContent xmlns:mc="http://schemas.openxmlformats.org/markup-compatibility/2006">
              <mc:Choice xmlns:v="urn:schemas-microsoft-com:vml" Requires="v">
                <p:oleObj spid="_x0000_s70717" name="Document" r:id="rId3" imgW="7101323" imgH="9164507" progId="Word.Document.8">
                  <p:embed/>
                </p:oleObj>
              </mc:Choice>
              <mc:Fallback>
                <p:oleObj name="Document" r:id="rId3" imgW="7101323" imgH="9164507" progId="Word.Document.8">
                  <p:embed/>
                  <p:pic>
                    <p:nvPicPr>
                      <p:cNvPr id="0" name=""/>
                      <p:cNvPicPr>
                        <a:picLocks noChangeAspect="1" noChangeArrowheads="1"/>
                      </p:cNvPicPr>
                      <p:nvPr/>
                    </p:nvPicPr>
                    <p:blipFill>
                      <a:blip r:embed="rId4"/>
                      <a:srcRect/>
                      <a:stretch>
                        <a:fillRect/>
                      </a:stretch>
                    </p:blipFill>
                    <p:spPr bwMode="auto">
                      <a:xfrm>
                        <a:off x="1828800" y="457200"/>
                        <a:ext cx="4746625"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09600" y="35442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7" name="Down Arrow 6"/>
          <p:cNvSpPr/>
          <p:nvPr/>
        </p:nvSpPr>
        <p:spPr bwMode="auto">
          <a:xfrm rot="9909588">
            <a:off x="5779510" y="3888031"/>
            <a:ext cx="534637" cy="1168388"/>
          </a:xfrm>
          <a:prstGeom prst="down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934200" y="685800"/>
            <a:ext cx="1981200" cy="48006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u="sng" dirty="0" smtClean="0">
                <a:solidFill>
                  <a:srgbClr val="FFFFFF"/>
                </a:solidFill>
                <a:latin typeface="Comic Sans MS" pitchFamily="66" charset="0"/>
              </a:rPr>
              <a:t>Note</a:t>
            </a:r>
            <a:r>
              <a:rPr lang="en-US" sz="2400" dirty="0" smtClean="0">
                <a:solidFill>
                  <a:srgbClr val="FFFFFF"/>
                </a:solidFill>
                <a:latin typeface="Comic Sans MS" pitchFamily="66" charset="0"/>
              </a:rPr>
              <a:t>: Line E (travel) is divided into E.1 (domestic) and E.2 (foreign).  Enter budget amounts for each separately.</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726793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2874938772"/>
              </p:ext>
            </p:extLst>
          </p:nvPr>
        </p:nvGraphicFramePr>
        <p:xfrm>
          <a:off x="1828800" y="419100"/>
          <a:ext cx="4746625" cy="6202363"/>
        </p:xfrm>
        <a:graphic>
          <a:graphicData uri="http://schemas.openxmlformats.org/presentationml/2006/ole">
            <mc:AlternateContent xmlns:mc="http://schemas.openxmlformats.org/markup-compatibility/2006">
              <mc:Choice xmlns:v="urn:schemas-microsoft-com:vml" Requires="v">
                <p:oleObj spid="_x0000_s71741" name="Document" r:id="rId3" imgW="7101323" imgH="9257317" progId="Word.Document.8">
                  <p:embed/>
                </p:oleObj>
              </mc:Choice>
              <mc:Fallback>
                <p:oleObj name="Document" r:id="rId3" imgW="7101323" imgH="9257317" progId="Word.Document.8">
                  <p:embed/>
                  <p:pic>
                    <p:nvPicPr>
                      <p:cNvPr id="0" name=""/>
                      <p:cNvPicPr>
                        <a:picLocks noChangeAspect="1" noChangeArrowheads="1"/>
                      </p:cNvPicPr>
                      <p:nvPr/>
                    </p:nvPicPr>
                    <p:blipFill>
                      <a:blip r:embed="rId4"/>
                      <a:srcRect/>
                      <a:stretch>
                        <a:fillRect/>
                      </a:stretch>
                    </p:blipFill>
                    <p:spPr bwMode="auto">
                      <a:xfrm>
                        <a:off x="1828800" y="419100"/>
                        <a:ext cx="4746625"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85800" y="4267200"/>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934200" y="1066800"/>
            <a:ext cx="2057400" cy="41910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rgbClr val="FFFFFF"/>
                </a:solidFill>
                <a:latin typeface="Comic Sans MS" pitchFamily="66" charset="0"/>
              </a:rPr>
              <a:t>Enter amounts for materials and supplies, publication, and consultant services.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398777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105400" y="3352800"/>
            <a:ext cx="3810000" cy="228600"/>
          </a:xfrm>
          <a:prstGeom prst="rect">
            <a:avLst/>
          </a:prstGeom>
          <a:solidFill>
            <a:srgbClr val="FFFF66"/>
          </a:solidFill>
          <a:ln w="12700">
            <a:noFill/>
            <a:miter lim="800000"/>
            <a:headEnd/>
            <a:tailEnd/>
          </a:ln>
        </p:spPr>
        <p:txBody>
          <a:bodyPr wrap="none" anchor="ctr"/>
          <a:lstStyle/>
          <a:p>
            <a:endParaRPr lang="en-US" dirty="0">
              <a:latin typeface="Comic Sans MS" pitchFamily="66" charset="0"/>
            </a:endParaRPr>
          </a:p>
        </p:txBody>
      </p:sp>
      <p:sp>
        <p:nvSpPr>
          <p:cNvPr id="9219" name="Rectangle 3"/>
          <p:cNvSpPr>
            <a:spLocks noChangeArrowheads="1"/>
          </p:cNvSpPr>
          <p:nvPr/>
        </p:nvSpPr>
        <p:spPr bwMode="auto">
          <a:xfrm>
            <a:off x="5867400" y="2057400"/>
            <a:ext cx="1981200" cy="228600"/>
          </a:xfrm>
          <a:prstGeom prst="rect">
            <a:avLst/>
          </a:prstGeom>
          <a:solidFill>
            <a:srgbClr val="FFFF66"/>
          </a:solidFill>
          <a:ln w="12700">
            <a:noFill/>
            <a:miter lim="800000"/>
            <a:headEnd/>
            <a:tailEnd/>
          </a:ln>
        </p:spPr>
        <p:txBody>
          <a:bodyPr wrap="none" anchor="ctr"/>
          <a:lstStyle/>
          <a:p>
            <a:endParaRPr lang="en-US" dirty="0">
              <a:latin typeface="Comic Sans MS" pitchFamily="66" charset="0"/>
            </a:endParaRPr>
          </a:p>
        </p:txBody>
      </p:sp>
      <p:sp>
        <p:nvSpPr>
          <p:cNvPr id="9220" name="Rectangle 4"/>
          <p:cNvSpPr>
            <a:spLocks noChangeArrowheads="1"/>
          </p:cNvSpPr>
          <p:nvPr/>
        </p:nvSpPr>
        <p:spPr bwMode="auto">
          <a:xfrm>
            <a:off x="19050" y="3552825"/>
            <a:ext cx="7067550" cy="304800"/>
          </a:xfrm>
          <a:prstGeom prst="rect">
            <a:avLst/>
          </a:prstGeom>
          <a:solidFill>
            <a:srgbClr val="FFFF66"/>
          </a:solidFill>
          <a:ln w="12700">
            <a:noFill/>
            <a:miter lim="800000"/>
            <a:headEnd/>
            <a:tailEnd/>
          </a:ln>
        </p:spPr>
        <p:txBody>
          <a:bodyPr wrap="none" anchor="ctr"/>
          <a:lstStyle/>
          <a:p>
            <a:endParaRPr lang="en-US" dirty="0">
              <a:latin typeface="Comic Sans MS" pitchFamily="66" charset="0"/>
            </a:endParaRPr>
          </a:p>
        </p:txBody>
      </p:sp>
      <p:sp>
        <p:nvSpPr>
          <p:cNvPr id="9221" name="Rectangle 5"/>
          <p:cNvSpPr>
            <a:spLocks noChangeArrowheads="1"/>
          </p:cNvSpPr>
          <p:nvPr/>
        </p:nvSpPr>
        <p:spPr bwMode="auto">
          <a:xfrm>
            <a:off x="0" y="352485"/>
            <a:ext cx="9144000" cy="4524315"/>
          </a:xfrm>
          <a:prstGeom prst="rect">
            <a:avLst/>
          </a:prstGeom>
          <a:noFill/>
          <a:ln w="12700">
            <a:noFill/>
            <a:miter lim="800000"/>
            <a:headEnd/>
            <a:tailEnd/>
          </a:ln>
        </p:spPr>
        <p:txBody>
          <a:bodyPr anchor="ctr">
            <a:spAutoFit/>
          </a:bodyPr>
          <a:lstStyle/>
          <a:p>
            <a:r>
              <a:rPr lang="en-US" sz="1600" dirty="0" smtClean="0">
                <a:latin typeface="Comic Sans MS" pitchFamily="66" charset="0"/>
              </a:rPr>
              <a:t>Title: Smart Health and Wellbeing (SHB)(nsf12512) </a:t>
            </a:r>
          </a:p>
          <a:p>
            <a:endParaRPr lang="en-US" sz="1600" dirty="0" smtClean="0">
              <a:latin typeface="Comic Sans MS" pitchFamily="66" charset="0"/>
            </a:endParaRPr>
          </a:p>
          <a:p>
            <a:r>
              <a:rPr lang="en-US" sz="1600" dirty="0" smtClean="0">
                <a:latin typeface="Comic Sans MS" pitchFamily="66" charset="0"/>
              </a:rPr>
              <a:t>National Science Foundation Directorate for Computer &amp; Information Science &amp; Engineering Division of Computing and Communication Foundations Division of Computer and Network Systems Division of Information &amp; Intelligent Systems Directorate for Engineering Directorate for Social, Behavioral &amp; Economic Sciences </a:t>
            </a:r>
          </a:p>
          <a:p>
            <a:endParaRPr lang="en-US" sz="1600" dirty="0" smtClean="0">
              <a:latin typeface="Comic Sans MS" pitchFamily="66" charset="0"/>
            </a:endParaRPr>
          </a:p>
          <a:p>
            <a:r>
              <a:rPr lang="en-US" sz="1600" dirty="0" smtClean="0">
                <a:latin typeface="Comic Sans MS" pitchFamily="66" charset="0"/>
              </a:rPr>
              <a:t>Full Proposal Deadline(s) (due by 5 p.m. proposer's local time): February 06, 2012 Type I: Exploratory Projects (EXP) February 21, 2012 Type II: Integrative Projects (INT) </a:t>
            </a:r>
          </a:p>
          <a:p>
            <a:endParaRPr lang="en-US" sz="1600" dirty="0" smtClean="0">
              <a:latin typeface="Comic Sans MS" pitchFamily="66" charset="0"/>
            </a:endParaRPr>
          </a:p>
          <a:p>
            <a:pPr>
              <a:defRPr/>
            </a:pPr>
            <a:r>
              <a:rPr lang="en-US" sz="1600" u="sng" dirty="0">
                <a:latin typeface="Comic Sans MS" pitchFamily="66" charset="0"/>
              </a:rPr>
              <a:t>Award Information Anticipated Type of Award</a:t>
            </a:r>
            <a:r>
              <a:rPr lang="en-US" sz="1600" dirty="0">
                <a:latin typeface="Comic Sans MS" pitchFamily="66" charset="0"/>
              </a:rPr>
              <a:t>: Standard Grant or Continuing Grant </a:t>
            </a:r>
          </a:p>
          <a:p>
            <a:pPr>
              <a:defRPr/>
            </a:pPr>
            <a:endParaRPr lang="en-US" sz="1600" dirty="0">
              <a:latin typeface="Comic Sans MS" pitchFamily="66" charset="0"/>
            </a:endParaRPr>
          </a:p>
          <a:p>
            <a:pPr>
              <a:defRPr/>
            </a:pPr>
            <a:r>
              <a:rPr lang="en-US" sz="1600" u="sng" dirty="0">
                <a:latin typeface="Comic Sans MS" pitchFamily="66" charset="0"/>
              </a:rPr>
              <a:t>Estimated Number of Awards</a:t>
            </a:r>
            <a:r>
              <a:rPr lang="en-US" sz="1600" dirty="0">
                <a:latin typeface="Comic Sans MS" pitchFamily="66" charset="0"/>
              </a:rPr>
              <a:t>: 10 to 18 This includes 6-10 awards for Type I Exploratory Projects (EXP) and 4-8 awards for Type II Integrative Projects (INT) </a:t>
            </a:r>
          </a:p>
          <a:p>
            <a:pPr>
              <a:defRPr/>
            </a:pPr>
            <a:endParaRPr lang="en-US" sz="1600" dirty="0">
              <a:latin typeface="Comic Sans MS" pitchFamily="66" charset="0"/>
            </a:endParaRPr>
          </a:p>
          <a:p>
            <a:pPr>
              <a:defRPr/>
            </a:pPr>
            <a:r>
              <a:rPr lang="en-US" sz="1600" u="sng" dirty="0">
                <a:latin typeface="Comic Sans MS" pitchFamily="66" charset="0"/>
              </a:rPr>
              <a:t>Anticipated Funding Amount</a:t>
            </a:r>
            <a:r>
              <a:rPr lang="en-US" sz="1600" dirty="0">
                <a:latin typeface="Comic Sans MS" pitchFamily="66" charset="0"/>
              </a:rPr>
              <a:t>: $15,000,000 in FY 2012, dependent upon the availability of funds.</a:t>
            </a:r>
          </a:p>
          <a:p>
            <a:endParaRPr lang="en-US" sz="1600" dirty="0" smtClean="0">
              <a:latin typeface="Comic Sans MS" pitchFamily="66" charset="0"/>
            </a:endParaRPr>
          </a:p>
        </p:txBody>
      </p:sp>
      <p:sp>
        <p:nvSpPr>
          <p:cNvPr id="6" name="TextBox 5"/>
          <p:cNvSpPr txBox="1"/>
          <p:nvPr/>
        </p:nvSpPr>
        <p:spPr>
          <a:xfrm>
            <a:off x="304800" y="4743271"/>
            <a:ext cx="8610600" cy="1200329"/>
          </a:xfrm>
          <a:prstGeom prst="rect">
            <a:avLst/>
          </a:prstGeom>
          <a:solidFill>
            <a:schemeClr val="bg1">
              <a:lumMod val="25000"/>
            </a:schemeClr>
          </a:solidFill>
          <a:ln w="57150">
            <a:solidFill>
              <a:schemeClr val="tx1"/>
            </a:solidFill>
          </a:ln>
          <a:effectLst/>
        </p:spPr>
        <p:txBody>
          <a:bodyPr wrap="square" rtlCol="0">
            <a:spAutoFit/>
          </a:bodyPr>
          <a:lstStyle/>
          <a:p>
            <a:pPr algn="ctr"/>
            <a:r>
              <a:rPr lang="en-US" sz="2400" dirty="0" smtClean="0">
                <a:solidFill>
                  <a:srgbClr val="FFFFFF"/>
                </a:solidFill>
                <a:latin typeface="Comic Sans MS" pitchFamily="66" charset="0"/>
              </a:rPr>
              <a:t>Not all solicitations are this clear.  Some may only indicate the total available dollars and the anticipated number of awards – so you’ll need to do the math!</a:t>
            </a:r>
            <a:endParaRPr lang="en-US" sz="2400" dirty="0">
              <a:solidFill>
                <a:srgbClr val="FFFFFF"/>
              </a:solidFill>
              <a:latin typeface="Comic Sans MS" pitchFamily="66" charset="0"/>
            </a:endParaRPr>
          </a:p>
        </p:txBody>
      </p:sp>
      <p:sp>
        <p:nvSpPr>
          <p:cNvPr id="2" name="TextBox 1"/>
          <p:cNvSpPr txBox="1"/>
          <p:nvPr/>
        </p:nvSpPr>
        <p:spPr>
          <a:xfrm>
            <a:off x="2743200" y="4038600"/>
            <a:ext cx="2505075" cy="338554"/>
          </a:xfrm>
          <a:prstGeom prst="rect">
            <a:avLst/>
          </a:prstGeom>
          <a:solidFill>
            <a:srgbClr val="FFFF00"/>
          </a:solidFill>
        </p:spPr>
        <p:txBody>
          <a:bodyPr wrap="square" rtlCol="0">
            <a:spAutoFit/>
          </a:bodyPr>
          <a:lstStyle/>
          <a:p>
            <a:r>
              <a:rPr lang="en-US" sz="1600" dirty="0">
                <a:latin typeface="Comic Sans MS" pitchFamily="66" charset="0"/>
              </a:rPr>
              <a:t>$15,000,000 in </a:t>
            </a:r>
            <a:r>
              <a:rPr lang="en-US" sz="1600" dirty="0" smtClean="0">
                <a:latin typeface="Comic Sans MS" pitchFamily="66" charset="0"/>
              </a:rPr>
              <a:t>FY 2012</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1663262674"/>
              </p:ext>
            </p:extLst>
          </p:nvPr>
        </p:nvGraphicFramePr>
        <p:xfrm>
          <a:off x="1828800" y="419100"/>
          <a:ext cx="4743450" cy="6200775"/>
        </p:xfrm>
        <a:graphic>
          <a:graphicData uri="http://schemas.openxmlformats.org/presentationml/2006/ole">
            <mc:AlternateContent xmlns:mc="http://schemas.openxmlformats.org/markup-compatibility/2006">
              <mc:Choice xmlns:v="urn:schemas-microsoft-com:vml" Requires="v">
                <p:oleObj spid="_x0000_s72765" name="Document" r:id="rId3" imgW="7101323" imgH="9249763" progId="Word.Document.8">
                  <p:embed/>
                </p:oleObj>
              </mc:Choice>
              <mc:Fallback>
                <p:oleObj name="Document" r:id="rId3" imgW="7101323" imgH="9249763" progId="Word.Document.8">
                  <p:embed/>
                  <p:pic>
                    <p:nvPicPr>
                      <p:cNvPr id="0" name=""/>
                      <p:cNvPicPr>
                        <a:picLocks noChangeAspect="1" noChangeArrowheads="1"/>
                      </p:cNvPicPr>
                      <p:nvPr/>
                    </p:nvPicPr>
                    <p:blipFill>
                      <a:blip r:embed="rId4"/>
                      <a:srcRect/>
                      <a:stretch>
                        <a:fillRect/>
                      </a:stretch>
                    </p:blipFill>
                    <p:spPr bwMode="auto">
                      <a:xfrm>
                        <a:off x="1828800" y="419100"/>
                        <a:ext cx="4743450"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85800" y="46872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629400" y="1371600"/>
            <a:ext cx="2438400" cy="38862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rgbClr val="FFFFFF"/>
                </a:solidFill>
                <a:latin typeface="Comic Sans MS" pitchFamily="66" charset="0"/>
              </a:rPr>
              <a:t>Follow your departmental and/or institutional rules for calculating computer services fees as applicable.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098653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241518"/>
            <a:ext cx="8382000" cy="1446550"/>
          </a:xfrm>
          <a:prstGeom prst="rect">
            <a:avLst/>
          </a:prstGeom>
          <a:solidFill>
            <a:schemeClr val="bg1">
              <a:lumMod val="25000"/>
            </a:schemeClr>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8838" algn="l"/>
                <a:tab pos="1597025" algn="l"/>
              </a:tabLst>
              <a:defRPr/>
            </a:pPr>
            <a:r>
              <a:rPr lang="en-US" sz="4400" dirty="0" smtClean="0">
                <a:solidFill>
                  <a:srgbClr val="FFFFFF"/>
                </a:solidFill>
                <a:latin typeface="Comic Sans MS" pitchFamily="66" charset="0"/>
              </a:rPr>
              <a:t>UNC Computer Science Computer Services Fees </a:t>
            </a:r>
            <a:endParaRPr lang="en-US" sz="4400" dirty="0">
              <a:solidFill>
                <a:srgbClr val="FFFFFF"/>
              </a:solidFill>
              <a:latin typeface="Comic Sans MS" pitchFamily="66" charset="0"/>
            </a:endParaRPr>
          </a:p>
        </p:txBody>
      </p:sp>
      <p:sp>
        <p:nvSpPr>
          <p:cNvPr id="3076" name="Text Box 6"/>
          <p:cNvSpPr txBox="1">
            <a:spLocks noChangeArrowheads="1"/>
          </p:cNvSpPr>
          <p:nvPr/>
        </p:nvSpPr>
        <p:spPr bwMode="auto">
          <a:xfrm>
            <a:off x="304800" y="1791355"/>
            <a:ext cx="8839200" cy="5447645"/>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endParaRPr lang="en-US" sz="1000" dirty="0" smtClean="0">
              <a:latin typeface="Comic Sans MS" pitchFamily="66" charset="0"/>
            </a:endParaRPr>
          </a:p>
          <a:p>
            <a:pPr lvl="1">
              <a:buClr>
                <a:schemeClr val="bg1">
                  <a:lumMod val="25000"/>
                </a:schemeClr>
              </a:buClr>
              <a:tabLst>
                <a:tab pos="857250" algn="l"/>
                <a:tab pos="858838" algn="l"/>
                <a:tab pos="1597025" algn="l"/>
              </a:tabLst>
              <a:defRPr/>
            </a:pPr>
            <a:r>
              <a:rPr lang="en-US" sz="2600" u="sng" dirty="0" smtClean="0">
                <a:latin typeface="Comic Sans MS" pitchFamily="66" charset="0"/>
              </a:rPr>
              <a:t>Faculty, Staff and Post-docs</a:t>
            </a:r>
            <a:r>
              <a:rPr lang="en-US" sz="2600" dirty="0" smtClean="0">
                <a:latin typeface="Comic Sans MS" pitchFamily="66" charset="0"/>
              </a:rPr>
              <a:t>:</a:t>
            </a:r>
          </a:p>
          <a:p>
            <a:pPr marL="1371600" lvl="2" indent="-457200">
              <a:buClr>
                <a:schemeClr val="bg1">
                  <a:lumMod val="25000"/>
                </a:schemeClr>
              </a:buClr>
              <a:buFont typeface="Wingdings" pitchFamily="2" charset="2"/>
              <a:buChar char="§"/>
              <a:tabLst>
                <a:tab pos="857250" algn="l"/>
                <a:tab pos="858838" algn="l"/>
                <a:tab pos="1597025" algn="l"/>
              </a:tabLst>
              <a:defRPr/>
            </a:pPr>
            <a:r>
              <a:rPr lang="en-US" sz="2600" dirty="0" smtClean="0">
                <a:latin typeface="Comic Sans MS" pitchFamily="66" charset="0"/>
              </a:rPr>
              <a:t> 	billed at a rate of $535 per month </a:t>
            </a:r>
            <a:r>
              <a:rPr lang="en-US" sz="2600" dirty="0" smtClean="0">
                <a:latin typeface="Comic Sans MS" pitchFamily="66" charset="0"/>
              </a:rPr>
              <a:t>          	(</a:t>
            </a:r>
            <a:r>
              <a:rPr lang="en-US" sz="2600" dirty="0" smtClean="0">
                <a:latin typeface="Comic Sans MS" pitchFamily="66" charset="0"/>
              </a:rPr>
              <a:t>pro-rated </a:t>
            </a:r>
            <a:r>
              <a:rPr lang="en-US" sz="2600" dirty="0" smtClean="0">
                <a:latin typeface="Comic Sans MS" pitchFamily="66" charset="0"/>
              </a:rPr>
              <a:t>for </a:t>
            </a:r>
            <a:r>
              <a:rPr lang="en-US" sz="2600" dirty="0" smtClean="0">
                <a:latin typeface="Comic Sans MS" pitchFamily="66" charset="0"/>
              </a:rPr>
              <a:t>partial </a:t>
            </a:r>
            <a:r>
              <a:rPr lang="en-US" sz="2600" dirty="0" smtClean="0">
                <a:latin typeface="Comic Sans MS" pitchFamily="66" charset="0"/>
              </a:rPr>
              <a:t>months</a:t>
            </a:r>
            <a:r>
              <a:rPr lang="en-US" sz="2600" dirty="0" smtClean="0">
                <a:latin typeface="Comic Sans MS" pitchFamily="66" charset="0"/>
              </a:rPr>
              <a:t>)</a:t>
            </a:r>
          </a:p>
          <a:p>
            <a:pPr marL="1371600" lvl="2" indent="-457200">
              <a:buClr>
                <a:schemeClr val="bg1">
                  <a:lumMod val="25000"/>
                </a:schemeClr>
              </a:buClr>
              <a:buFont typeface="Wingdings" pitchFamily="2" charset="2"/>
              <a:buChar char="§"/>
              <a:tabLst>
                <a:tab pos="857250" algn="l"/>
                <a:tab pos="858838" algn="l"/>
                <a:tab pos="1597025" algn="l"/>
              </a:tabLst>
              <a:defRPr/>
            </a:pPr>
            <a:r>
              <a:rPr lang="en-US" sz="2600" dirty="0" smtClean="0">
                <a:latin typeface="Comic Sans MS" pitchFamily="66" charset="0"/>
              </a:rPr>
              <a:t> 	charged to salary </a:t>
            </a:r>
            <a:r>
              <a:rPr lang="en-US" sz="2600" dirty="0" smtClean="0">
                <a:latin typeface="Comic Sans MS" pitchFamily="66" charset="0"/>
              </a:rPr>
              <a:t>source(s</a:t>
            </a:r>
            <a:r>
              <a:rPr lang="en-US" sz="2600" dirty="0" smtClean="0">
                <a:latin typeface="Comic Sans MS" pitchFamily="66" charset="0"/>
              </a:rPr>
              <a:t>)</a:t>
            </a:r>
          </a:p>
          <a:p>
            <a:pPr lvl="2">
              <a:buClr>
                <a:schemeClr val="bg1">
                  <a:lumMod val="25000"/>
                </a:schemeClr>
              </a:buClr>
              <a:tabLst>
                <a:tab pos="857250" algn="l"/>
                <a:tab pos="858838" algn="l"/>
                <a:tab pos="1597025" algn="l"/>
              </a:tabLst>
              <a:defRPr/>
            </a:pPr>
            <a:r>
              <a:rPr lang="en-US" sz="1000" dirty="0" smtClean="0">
                <a:latin typeface="Comic Sans MS" pitchFamily="66" charset="0"/>
              </a:rPr>
              <a:t>  </a:t>
            </a:r>
          </a:p>
          <a:p>
            <a:pPr lvl="1">
              <a:buClr>
                <a:schemeClr val="bg1">
                  <a:lumMod val="25000"/>
                </a:schemeClr>
              </a:buClr>
              <a:tabLst>
                <a:tab pos="857250" algn="l"/>
                <a:tab pos="858838" algn="l"/>
                <a:tab pos="1597025" algn="l"/>
              </a:tabLst>
              <a:defRPr/>
            </a:pPr>
            <a:r>
              <a:rPr lang="en-US" sz="2600" u="sng" dirty="0" smtClean="0">
                <a:latin typeface="Comic Sans MS" pitchFamily="66" charset="0"/>
              </a:rPr>
              <a:t>Graduate Students</a:t>
            </a:r>
            <a:r>
              <a:rPr lang="en-US" sz="2600" dirty="0" smtClean="0">
                <a:latin typeface="Comic Sans MS" pitchFamily="66" charset="0"/>
              </a:rPr>
              <a:t>: </a:t>
            </a:r>
          </a:p>
          <a:p>
            <a:pPr marL="1371600" lvl="2" indent="-457200">
              <a:buClr>
                <a:schemeClr val="bg1">
                  <a:lumMod val="25000"/>
                </a:schemeClr>
              </a:buClr>
              <a:buFont typeface="Wingdings" pitchFamily="2" charset="2"/>
              <a:buChar char="§"/>
              <a:tabLst>
                <a:tab pos="857250" algn="l"/>
                <a:tab pos="858838" algn="l"/>
                <a:tab pos="1597025" algn="l"/>
              </a:tabLst>
              <a:defRPr/>
            </a:pPr>
            <a:r>
              <a:rPr lang="en-US" sz="2600" dirty="0" smtClean="0">
                <a:latin typeface="Comic Sans MS" pitchFamily="66" charset="0"/>
              </a:rPr>
              <a:t>  	billed at ½ rate for academic year</a:t>
            </a:r>
          </a:p>
          <a:p>
            <a:pPr marL="1371600" lvl="2" indent="-457200">
              <a:buClr>
                <a:schemeClr val="bg1">
                  <a:lumMod val="25000"/>
                </a:schemeClr>
              </a:buClr>
              <a:buFont typeface="Wingdings" pitchFamily="2" charset="2"/>
              <a:buChar char="§"/>
              <a:tabLst>
                <a:tab pos="857250" algn="l"/>
                <a:tab pos="858838" algn="l"/>
                <a:tab pos="1597025" algn="l"/>
              </a:tabLst>
              <a:defRPr/>
            </a:pPr>
            <a:r>
              <a:rPr lang="en-US" sz="2600" dirty="0" smtClean="0">
                <a:latin typeface="Comic Sans MS" pitchFamily="66" charset="0"/>
              </a:rPr>
              <a:t> 	billed at full rate for summer</a:t>
            </a:r>
          </a:p>
          <a:p>
            <a:pPr marL="1371600" lvl="2" indent="-457200">
              <a:buClr>
                <a:schemeClr val="bg1">
                  <a:lumMod val="25000"/>
                </a:schemeClr>
              </a:buClr>
              <a:buFont typeface="Wingdings" pitchFamily="2" charset="2"/>
              <a:buChar char="§"/>
              <a:tabLst>
                <a:tab pos="857250" algn="l"/>
                <a:tab pos="858838" algn="l"/>
                <a:tab pos="1597025" algn="l"/>
              </a:tabLst>
              <a:defRPr/>
            </a:pPr>
            <a:r>
              <a:rPr lang="en-US" sz="2600" dirty="0" smtClean="0">
                <a:latin typeface="Comic Sans MS" pitchFamily="66" charset="0"/>
              </a:rPr>
              <a:t> 	charged to salary </a:t>
            </a:r>
            <a:r>
              <a:rPr lang="en-US" sz="2600" dirty="0" smtClean="0">
                <a:latin typeface="Comic Sans MS" pitchFamily="66" charset="0"/>
              </a:rPr>
              <a:t>source(s</a:t>
            </a:r>
            <a:r>
              <a:rPr lang="en-US" sz="2600" dirty="0" smtClean="0">
                <a:latin typeface="Comic Sans MS" pitchFamily="66" charset="0"/>
              </a:rPr>
              <a:t>)</a:t>
            </a:r>
          </a:p>
          <a:p>
            <a:pPr lvl="2">
              <a:buClr>
                <a:schemeClr val="bg1">
                  <a:lumMod val="25000"/>
                </a:schemeClr>
              </a:buClr>
              <a:tabLst>
                <a:tab pos="857250" algn="l"/>
                <a:tab pos="858838" algn="l"/>
                <a:tab pos="1597025" algn="l"/>
              </a:tabLst>
              <a:defRPr/>
            </a:pPr>
            <a:r>
              <a:rPr lang="en-US" sz="1000" dirty="0" smtClean="0">
                <a:latin typeface="Comic Sans MS" pitchFamily="66" charset="0"/>
              </a:rPr>
              <a:t>		</a:t>
            </a:r>
            <a:endParaRPr lang="en-US" sz="1000" dirty="0">
              <a:latin typeface="Comic Sans MS" pitchFamily="66" charset="0"/>
            </a:endParaRPr>
          </a:p>
          <a:p>
            <a:pPr lvl="2" indent="-625475">
              <a:buClr>
                <a:schemeClr val="bg1">
                  <a:lumMod val="25000"/>
                </a:schemeClr>
              </a:buClr>
              <a:tabLst>
                <a:tab pos="60325" algn="l"/>
                <a:tab pos="857250" algn="l"/>
                <a:tab pos="858838" algn="l"/>
                <a:tab pos="1597025" algn="l"/>
              </a:tabLst>
              <a:defRPr/>
            </a:pPr>
            <a:r>
              <a:rPr lang="en-US" sz="2600" dirty="0" smtClean="0">
                <a:solidFill>
                  <a:schemeClr val="bg1">
                    <a:lumMod val="25000"/>
                  </a:schemeClr>
                </a:solidFill>
                <a:latin typeface="Comic Sans MS" pitchFamily="66" charset="0"/>
              </a:rPr>
              <a:t>Simply sum the total number of months, multiply by $535, and enter amount on line G.4.</a:t>
            </a:r>
          </a:p>
          <a:p>
            <a:pPr lvl="1">
              <a:buClr>
                <a:srgbClr val="C00000"/>
              </a:buClr>
              <a:tabLst>
                <a:tab pos="857250" algn="l"/>
                <a:tab pos="858838" algn="l"/>
                <a:tab pos="1597025" algn="l"/>
              </a:tabLst>
              <a:defRPr/>
            </a:pPr>
            <a:endParaRPr lang="en-US" sz="2600" b="1" dirty="0" smtClean="0">
              <a:solidFill>
                <a:srgbClr val="FF0000"/>
              </a:solidFill>
              <a:latin typeface="Comic Sans MS" pitchFamily="66" charset="0"/>
            </a:endParaRPr>
          </a:p>
          <a:p>
            <a:pPr lvl="1">
              <a:buClr>
                <a:srgbClr val="C00000"/>
              </a:buClr>
              <a:tabLst>
                <a:tab pos="858838" algn="l"/>
                <a:tab pos="1597025" algn="l"/>
              </a:tabLst>
              <a:defRPr/>
            </a:pPr>
            <a:endParaRPr lang="en-US" sz="3200" dirty="0">
              <a:latin typeface="Comic Sans MS" pitchFamily="66" charset="0"/>
            </a:endParaRPr>
          </a:p>
        </p:txBody>
      </p:sp>
    </p:spTree>
    <p:extLst>
      <p:ext uri="{BB962C8B-B14F-4D97-AF65-F5344CB8AC3E}">
        <p14:creationId xmlns:p14="http://schemas.microsoft.com/office/powerpoint/2010/main" val="38077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3786488824"/>
              </p:ext>
            </p:extLst>
          </p:nvPr>
        </p:nvGraphicFramePr>
        <p:xfrm>
          <a:off x="1828800" y="419100"/>
          <a:ext cx="4743450" cy="6229350"/>
        </p:xfrm>
        <a:graphic>
          <a:graphicData uri="http://schemas.openxmlformats.org/presentationml/2006/ole">
            <mc:AlternateContent xmlns:mc="http://schemas.openxmlformats.org/markup-compatibility/2006">
              <mc:Choice xmlns:v="urn:schemas-microsoft-com:vml" Requires="v">
                <p:oleObj spid="_x0000_s73789" name="Document" r:id="rId3" imgW="7101323" imgH="9294010" progId="Word.Document.8">
                  <p:embed/>
                </p:oleObj>
              </mc:Choice>
              <mc:Fallback>
                <p:oleObj name="Document" r:id="rId3" imgW="7101323" imgH="9294010" progId="Word.Document.8">
                  <p:embed/>
                  <p:pic>
                    <p:nvPicPr>
                      <p:cNvPr id="0" name=""/>
                      <p:cNvPicPr>
                        <a:picLocks noChangeAspect="1" noChangeArrowheads="1"/>
                      </p:cNvPicPr>
                      <p:nvPr/>
                    </p:nvPicPr>
                    <p:blipFill>
                      <a:blip r:embed="rId4"/>
                      <a:srcRect/>
                      <a:stretch>
                        <a:fillRect/>
                      </a:stretch>
                    </p:blipFill>
                    <p:spPr bwMode="auto">
                      <a:xfrm>
                        <a:off x="1828800" y="419100"/>
                        <a:ext cx="474345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85800" y="46872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629400" y="381000"/>
            <a:ext cx="2514600" cy="59436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FFFF00"/>
                </a:solidFill>
                <a:effectLst/>
                <a:latin typeface="Comic Sans MS" pitchFamily="66" charset="0"/>
              </a:rPr>
              <a:t>Faculty</a:t>
            </a:r>
            <a:r>
              <a:rPr kumimoji="0" lang="en-US" sz="2400" b="0" i="0" strike="noStrike" cap="none" normalizeH="0" dirty="0" smtClean="0">
                <a:ln>
                  <a:noFill/>
                </a:ln>
                <a:solidFill>
                  <a:srgbClr val="FFFFFF"/>
                </a:solidFill>
                <a:effectLst/>
                <a:latin typeface="Comic Sans MS" pitchFamily="66" charset="0"/>
              </a:rPr>
              <a:t>   =  </a:t>
            </a:r>
            <a:r>
              <a:rPr kumimoji="0" lang="en-US" sz="2400" b="1" i="0" strike="noStrike" cap="none" normalizeH="0" dirty="0" smtClean="0">
                <a:ln>
                  <a:noFill/>
                </a:ln>
                <a:solidFill>
                  <a:srgbClr val="FFFF00"/>
                </a:solidFill>
                <a:effectLst/>
                <a:latin typeface="Comic Sans MS" pitchFamily="66" charset="0"/>
              </a:rPr>
              <a:t>3</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strike="noStrike" cap="none" normalizeH="0" dirty="0" smtClean="0">
              <a:ln>
                <a:noFill/>
              </a:ln>
              <a:solidFill>
                <a:srgbClr val="FFFF00"/>
              </a:solidFill>
              <a:effectLst/>
              <a:latin typeface="Comic Sans MS" pitchFamily="66"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400" b="1" baseline="0" dirty="0" smtClean="0">
                <a:solidFill>
                  <a:srgbClr val="FFFF00"/>
                </a:solidFill>
                <a:latin typeface="Comic Sans MS" pitchFamily="66" charset="0"/>
              </a:rPr>
              <a:t>Post-doc</a:t>
            </a:r>
            <a:r>
              <a:rPr lang="en-US" sz="2400" dirty="0" smtClean="0">
                <a:solidFill>
                  <a:srgbClr val="FFFFFF"/>
                </a:solidFill>
                <a:latin typeface="Comic Sans MS" pitchFamily="66" charset="0"/>
              </a:rPr>
              <a:t> = </a:t>
            </a:r>
            <a:r>
              <a:rPr lang="en-US" sz="2400" b="1" dirty="0" smtClean="0">
                <a:solidFill>
                  <a:srgbClr val="FFFF00"/>
                </a:solidFill>
                <a:latin typeface="Comic Sans MS" pitchFamily="66" charset="0"/>
              </a:rPr>
              <a:t>12</a:t>
            </a:r>
          </a:p>
          <a:p>
            <a:pPr marL="0" marR="0" indent="0" algn="l" defTabSz="914400" rtl="0" eaLnBrk="0" fontAlgn="base" latinLnBrk="0" hangingPunct="0">
              <a:lnSpc>
                <a:spcPct val="100000"/>
              </a:lnSpc>
              <a:spcBef>
                <a:spcPct val="0"/>
              </a:spcBef>
              <a:spcAft>
                <a:spcPct val="0"/>
              </a:spcAft>
              <a:buClrTx/>
              <a:buSzTx/>
              <a:buFontTx/>
              <a:buNone/>
              <a:tabLst/>
            </a:pPr>
            <a:endParaRPr lang="en-US" sz="800" b="1" dirty="0" smtClean="0">
              <a:solidFill>
                <a:srgbClr val="FFFF00"/>
              </a:solidFill>
              <a:latin typeface="Comic Sans MS" pitchFamily="66" charset="0"/>
            </a:endParaRPr>
          </a:p>
          <a:p>
            <a:pPr marL="0" marR="0" indent="0" defTabSz="914400" rtl="0" eaLnBrk="0" fontAlgn="base" latinLnBrk="0" hangingPunct="0">
              <a:lnSpc>
                <a:spcPct val="100000"/>
              </a:lnSpc>
              <a:spcBef>
                <a:spcPct val="0"/>
              </a:spcBef>
              <a:spcAft>
                <a:spcPct val="0"/>
              </a:spcAft>
              <a:buClrTx/>
              <a:buSzTx/>
              <a:buFontTx/>
              <a:buNone/>
              <a:tabLst/>
            </a:pPr>
            <a:r>
              <a:rPr lang="en-US" sz="2400" b="1" dirty="0" smtClean="0">
                <a:solidFill>
                  <a:srgbClr val="FFFF00"/>
                </a:solidFill>
                <a:latin typeface="Comic Sans MS" pitchFamily="66" charset="0"/>
              </a:rPr>
              <a:t>AY Graduate students </a:t>
            </a:r>
            <a:r>
              <a:rPr lang="en-US" sz="2400" dirty="0" smtClean="0">
                <a:solidFill>
                  <a:srgbClr val="FFFFFF"/>
                </a:solidFill>
                <a:latin typeface="Comic Sans MS" pitchFamily="66" charset="0"/>
              </a:rPr>
              <a:t>=  </a:t>
            </a:r>
            <a:r>
              <a:rPr lang="en-US" sz="2400" b="1" dirty="0" smtClean="0">
                <a:solidFill>
                  <a:srgbClr val="FFFF00"/>
                </a:solidFill>
                <a:latin typeface="Comic Sans MS" pitchFamily="66" charset="0"/>
              </a:rPr>
              <a:t>9</a:t>
            </a:r>
            <a:r>
              <a:rPr lang="en-US" sz="2400" dirty="0" smtClean="0">
                <a:solidFill>
                  <a:srgbClr val="FFFFFF"/>
                </a:solidFill>
                <a:latin typeface="Comic Sans MS" pitchFamily="66" charset="0"/>
              </a:rPr>
              <a:t>       (2 for 9 months each at ½ time)</a:t>
            </a:r>
          </a:p>
          <a:p>
            <a:pPr marL="0" marR="0" indent="0" algn="l" defTabSz="914400" rtl="0" eaLnBrk="0" fontAlgn="base" latinLnBrk="0" hangingPunct="0">
              <a:lnSpc>
                <a:spcPct val="100000"/>
              </a:lnSpc>
              <a:spcBef>
                <a:spcPct val="0"/>
              </a:spcBef>
              <a:spcAft>
                <a:spcPct val="0"/>
              </a:spcAft>
              <a:buClrTx/>
              <a:buSzTx/>
              <a:buFontTx/>
              <a:buNone/>
              <a:tabLst/>
            </a:pPr>
            <a:endParaRPr lang="en-US" sz="800" dirty="0" smtClean="0">
              <a:solidFill>
                <a:srgbClr val="FFFFFF"/>
              </a:solidFill>
              <a:latin typeface="Comic Sans MS" pitchFamily="66"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400" b="1" dirty="0" smtClean="0">
                <a:solidFill>
                  <a:srgbClr val="FFFF00"/>
                </a:solidFill>
                <a:latin typeface="Comic Sans MS" pitchFamily="66" charset="0"/>
              </a:rPr>
              <a:t>SM Graduate students  </a:t>
            </a:r>
            <a:r>
              <a:rPr lang="en-US" sz="2400" dirty="0" smtClean="0">
                <a:solidFill>
                  <a:srgbClr val="FFFFFF"/>
                </a:solidFill>
                <a:latin typeface="Comic Sans MS" pitchFamily="66" charset="0"/>
              </a:rPr>
              <a:t>=   </a:t>
            </a:r>
            <a:r>
              <a:rPr lang="en-US" sz="2400" b="1" dirty="0" smtClean="0">
                <a:solidFill>
                  <a:srgbClr val="FFFF00"/>
                </a:solidFill>
                <a:latin typeface="Comic Sans MS" pitchFamily="66" charset="0"/>
              </a:rPr>
              <a:t>3</a:t>
            </a:r>
            <a:r>
              <a:rPr lang="en-US" sz="2400" dirty="0" smtClean="0">
                <a:solidFill>
                  <a:srgbClr val="FFFFFF"/>
                </a:solidFill>
                <a:latin typeface="Comic Sans MS" pitchFamily="66" charset="0"/>
              </a:rPr>
              <a:t> (summer) </a:t>
            </a:r>
          </a:p>
          <a:p>
            <a:pPr marL="0" marR="0" indent="0" algn="l" defTabSz="914400" rtl="0" eaLnBrk="0" fontAlgn="base" latinLnBrk="0" hangingPunct="0">
              <a:lnSpc>
                <a:spcPct val="100000"/>
              </a:lnSpc>
              <a:spcBef>
                <a:spcPct val="0"/>
              </a:spcBef>
              <a:spcAft>
                <a:spcPct val="0"/>
              </a:spcAft>
              <a:buClrTx/>
              <a:buSzTx/>
              <a:buFontTx/>
              <a:buNone/>
              <a:tabLst/>
            </a:pPr>
            <a:endParaRPr lang="en-US" sz="800" dirty="0" smtClean="0">
              <a:solidFill>
                <a:srgbClr val="FFFFFF"/>
              </a:solidFill>
              <a:latin typeface="Comic Sans MS" pitchFamily="66"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400" b="1" dirty="0" smtClean="0">
                <a:solidFill>
                  <a:srgbClr val="FFFF00"/>
                </a:solidFill>
                <a:latin typeface="Comic Sans MS" pitchFamily="66" charset="0"/>
              </a:rPr>
              <a:t>Total</a:t>
            </a:r>
            <a:r>
              <a:rPr lang="en-US" sz="2400" dirty="0" smtClean="0">
                <a:solidFill>
                  <a:srgbClr val="FFFFFF"/>
                </a:solidFill>
                <a:latin typeface="Comic Sans MS" pitchFamily="66" charset="0"/>
              </a:rPr>
              <a:t>      = </a:t>
            </a:r>
            <a:r>
              <a:rPr lang="en-US" sz="2400" b="1" dirty="0" smtClean="0">
                <a:solidFill>
                  <a:srgbClr val="FFFF00"/>
                </a:solidFill>
                <a:latin typeface="Comic Sans MS" pitchFamily="66" charset="0"/>
              </a:rPr>
              <a:t>27</a:t>
            </a:r>
            <a:r>
              <a:rPr lang="en-US" sz="2400" dirty="0" smtClean="0">
                <a:solidFill>
                  <a:srgbClr val="FFFFFF"/>
                </a:solidFill>
                <a:latin typeface="Comic Sans MS" pitchFamily="66" charset="0"/>
              </a:rPr>
              <a:t> </a:t>
            </a:r>
          </a:p>
          <a:p>
            <a:pPr marL="0" marR="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FFFFFF"/>
              </a:solidFill>
              <a:latin typeface="Comic Sans MS" pitchFamily="66"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rgbClr val="FFFF00"/>
                </a:solidFill>
                <a:latin typeface="Comic Sans MS" pitchFamily="66" charset="0"/>
              </a:rPr>
              <a:t>27 * $535 = $14,445</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828161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2118141806"/>
              </p:ext>
            </p:extLst>
          </p:nvPr>
        </p:nvGraphicFramePr>
        <p:xfrm>
          <a:off x="1828800" y="419100"/>
          <a:ext cx="4746625" cy="6202363"/>
        </p:xfrm>
        <a:graphic>
          <a:graphicData uri="http://schemas.openxmlformats.org/presentationml/2006/ole">
            <mc:AlternateContent xmlns:mc="http://schemas.openxmlformats.org/markup-compatibility/2006">
              <mc:Choice xmlns:v="urn:schemas-microsoft-com:vml" Requires="v">
                <p:oleObj spid="_x0000_s74812" name="Document" r:id="rId3" imgW="7101323" imgH="9257317" progId="Word.Document.8">
                  <p:embed/>
                </p:oleObj>
              </mc:Choice>
              <mc:Fallback>
                <p:oleObj name="Document" r:id="rId3" imgW="7101323" imgH="9257317" progId="Word.Document.8">
                  <p:embed/>
                  <p:pic>
                    <p:nvPicPr>
                      <p:cNvPr id="0" name=""/>
                      <p:cNvPicPr>
                        <a:picLocks noChangeAspect="1" noChangeArrowheads="1"/>
                      </p:cNvPicPr>
                      <p:nvPr/>
                    </p:nvPicPr>
                    <p:blipFill>
                      <a:blip r:embed="rId4"/>
                      <a:srcRect/>
                      <a:stretch>
                        <a:fillRect/>
                      </a:stretch>
                    </p:blipFill>
                    <p:spPr bwMode="auto">
                      <a:xfrm>
                        <a:off x="1828800" y="419100"/>
                        <a:ext cx="4746625"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85800" y="47634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705600" y="457200"/>
            <a:ext cx="2438400" cy="57150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rgbClr val="FFFFFF"/>
                </a:solidFill>
                <a:latin typeface="Comic Sans MS" pitchFamily="66" charset="0"/>
              </a:rPr>
              <a:t>Enter total budget for  sub-awardees.  Note: This is the total budgeted amount (direct and F&amp;A) for the all sub-awardees.  Explain in budget justification.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41211774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2121315757"/>
              </p:ext>
            </p:extLst>
          </p:nvPr>
        </p:nvGraphicFramePr>
        <p:xfrm>
          <a:off x="1828800" y="457200"/>
          <a:ext cx="4746625" cy="6202363"/>
        </p:xfrm>
        <a:graphic>
          <a:graphicData uri="http://schemas.openxmlformats.org/presentationml/2006/ole">
            <mc:AlternateContent xmlns:mc="http://schemas.openxmlformats.org/markup-compatibility/2006">
              <mc:Choice xmlns:v="urn:schemas-microsoft-com:vml" Requires="v">
                <p:oleObj spid="_x0000_s75837" name="Document" r:id="rId3" imgW="7101323" imgH="9257317" progId="Word.Document.8">
                  <p:embed/>
                </p:oleObj>
              </mc:Choice>
              <mc:Fallback>
                <p:oleObj name="Document" r:id="rId3" imgW="7101323" imgH="9257317" progId="Word.Document.8">
                  <p:embed/>
                  <p:pic>
                    <p:nvPicPr>
                      <p:cNvPr id="0" name=""/>
                      <p:cNvPicPr>
                        <a:picLocks noChangeAspect="1" noChangeArrowheads="1"/>
                      </p:cNvPicPr>
                      <p:nvPr/>
                    </p:nvPicPr>
                    <p:blipFill>
                      <a:blip r:embed="rId4"/>
                      <a:srcRect/>
                      <a:stretch>
                        <a:fillRect/>
                      </a:stretch>
                    </p:blipFill>
                    <p:spPr bwMode="auto">
                      <a:xfrm>
                        <a:off x="1828800" y="457200"/>
                        <a:ext cx="4746625"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85800" y="48396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629400" y="914400"/>
            <a:ext cx="2286000" cy="30480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rgbClr val="FFFFFF"/>
                </a:solidFill>
                <a:latin typeface="Comic Sans MS" pitchFamily="66" charset="0"/>
              </a:rPr>
              <a:t>Enter total budget for  graduate student tuition (in-state portion only).  </a:t>
            </a: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5117241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76200"/>
            <a:ext cx="8382000" cy="769441"/>
          </a:xfrm>
          <a:prstGeom prst="rect">
            <a:avLst/>
          </a:prstGeom>
          <a:solidFill>
            <a:schemeClr val="bg1">
              <a:lumMod val="25000"/>
            </a:schemeClr>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8838" algn="l"/>
                <a:tab pos="1597025" algn="l"/>
              </a:tabLst>
              <a:defRPr/>
            </a:pPr>
            <a:r>
              <a:rPr lang="en-US" sz="4400" dirty="0" smtClean="0">
                <a:solidFill>
                  <a:srgbClr val="FFFFFF"/>
                </a:solidFill>
                <a:latin typeface="Comic Sans MS" pitchFamily="66" charset="0"/>
              </a:rPr>
              <a:t>Tuition Charges on Budgets</a:t>
            </a:r>
            <a:endParaRPr lang="en-US" sz="4400" dirty="0">
              <a:solidFill>
                <a:srgbClr val="FFFFFF"/>
              </a:solidFill>
              <a:latin typeface="Comic Sans MS" pitchFamily="66" charset="0"/>
            </a:endParaRPr>
          </a:p>
        </p:txBody>
      </p:sp>
      <p:sp>
        <p:nvSpPr>
          <p:cNvPr id="3076" name="Text Box 6"/>
          <p:cNvSpPr txBox="1">
            <a:spLocks noChangeArrowheads="1"/>
          </p:cNvSpPr>
          <p:nvPr/>
        </p:nvSpPr>
        <p:spPr bwMode="auto">
          <a:xfrm>
            <a:off x="-381000" y="609600"/>
            <a:ext cx="9525000" cy="6863417"/>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endParaRPr lang="en-US" sz="1000" dirty="0" smtClean="0">
              <a:latin typeface="Comic Sans MS" pitchFamily="66" charset="0"/>
            </a:endParaRPr>
          </a:p>
          <a:p>
            <a:pPr lvl="1">
              <a:buClr>
                <a:srgbClr val="C00000"/>
              </a:buClr>
              <a:tabLst>
                <a:tab pos="857250" algn="l"/>
                <a:tab pos="858838" algn="l"/>
                <a:tab pos="1597025" algn="l"/>
              </a:tabLst>
              <a:defRPr/>
            </a:pPr>
            <a:r>
              <a:rPr lang="en-US" sz="3600" dirty="0" smtClean="0">
                <a:latin typeface="Comic Sans MS" pitchFamily="66" charset="0"/>
              </a:rPr>
              <a:t> </a:t>
            </a:r>
            <a:r>
              <a:rPr lang="en-US" sz="2400" u="sng" dirty="0" smtClean="0">
                <a:latin typeface="Comic Sans MS" pitchFamily="66" charset="0"/>
              </a:rPr>
              <a:t>UNC-CH Policy</a:t>
            </a:r>
          </a:p>
          <a:p>
            <a:pPr marL="1257300" lvl="2" indent="-342900">
              <a:buClr>
                <a:schemeClr val="tx1">
                  <a:lumMod val="75000"/>
                  <a:lumOff val="25000"/>
                </a:schemeClr>
              </a:buClr>
              <a:buFont typeface="Wingdings" pitchFamily="2" charset="2"/>
              <a:buChar char="§"/>
              <a:tabLst>
                <a:tab pos="857250" algn="l"/>
                <a:tab pos="858838" algn="l"/>
                <a:tab pos="1597025" algn="l"/>
                <a:tab pos="1600200" algn="l"/>
              </a:tabLst>
              <a:defRPr/>
            </a:pPr>
            <a:r>
              <a:rPr lang="en-US" sz="2400" dirty="0" smtClean="0">
                <a:latin typeface="Comic Sans MS" pitchFamily="66" charset="0"/>
              </a:rPr>
              <a:t> 	In-state tuition is always charged to the salary source</a:t>
            </a:r>
          </a:p>
          <a:p>
            <a:pPr marL="1257300" lvl="2" indent="-342900">
              <a:buClr>
                <a:schemeClr val="tx1">
                  <a:lumMod val="75000"/>
                  <a:lumOff val="25000"/>
                </a:schemeClr>
              </a:buClr>
              <a:buFont typeface="Wingdings" pitchFamily="2" charset="2"/>
              <a:buChar char="§"/>
              <a:tabLst>
                <a:tab pos="857250" algn="l"/>
                <a:tab pos="858838" algn="l"/>
                <a:tab pos="1597025" algn="l"/>
              </a:tabLst>
              <a:defRPr/>
            </a:pPr>
            <a:r>
              <a:rPr lang="en-US" sz="2400" dirty="0" smtClean="0">
                <a:latin typeface="Comic Sans MS" pitchFamily="66" charset="0"/>
              </a:rPr>
              <a:t>  	Out-of-state tuition is either charged to “tuition 	remission” allocation or to the student, but never to 	federal funding sources!</a:t>
            </a:r>
          </a:p>
          <a:p>
            <a:pPr lvl="1">
              <a:buClr>
                <a:schemeClr val="tx1">
                  <a:lumMod val="75000"/>
                  <a:lumOff val="25000"/>
                </a:schemeClr>
              </a:buClr>
              <a:tabLst>
                <a:tab pos="857250" algn="l"/>
                <a:tab pos="858838" algn="l"/>
                <a:tab pos="1597025" algn="l"/>
              </a:tabLst>
              <a:defRPr/>
            </a:pPr>
            <a:r>
              <a:rPr lang="en-US" sz="2400" u="sng" dirty="0" smtClean="0">
                <a:latin typeface="Comic Sans MS" pitchFamily="66" charset="0"/>
              </a:rPr>
              <a:t>Policies may vary by type of institution</a:t>
            </a:r>
          </a:p>
          <a:p>
            <a:pPr marL="1257300" lvl="2" indent="-342900">
              <a:buClr>
                <a:schemeClr val="tx1">
                  <a:lumMod val="75000"/>
                  <a:lumOff val="25000"/>
                </a:schemeClr>
              </a:buClr>
              <a:buFont typeface="Wingdings" pitchFamily="2" charset="2"/>
              <a:buChar char="§"/>
              <a:tabLst>
                <a:tab pos="857250" algn="l"/>
                <a:tab pos="858838" algn="l"/>
                <a:tab pos="1597025" algn="l"/>
              </a:tabLst>
              <a:defRPr/>
            </a:pPr>
            <a:r>
              <a:rPr lang="en-US" sz="2400" dirty="0" smtClean="0">
                <a:latin typeface="Comic Sans MS" pitchFamily="66" charset="0"/>
              </a:rPr>
              <a:t>  	Private universities usually have a single tuition rate 	(not divided by in-state and out-of-state) and may 	charge full amount to sponsored program budgets if 	treated “consistently” under A-21 rules.		</a:t>
            </a:r>
            <a:r>
              <a:rPr lang="en-US" sz="1000" dirty="0" smtClean="0">
                <a:latin typeface="Comic Sans MS" pitchFamily="66" charset="0"/>
              </a:rPr>
              <a:t>	 </a:t>
            </a:r>
          </a:p>
          <a:p>
            <a:pPr lvl="1">
              <a:buClr>
                <a:srgbClr val="C00000"/>
              </a:buClr>
              <a:tabLst>
                <a:tab pos="857250" algn="l"/>
                <a:tab pos="858838" algn="l"/>
                <a:tab pos="1597025" algn="l"/>
              </a:tabLst>
              <a:defRPr/>
            </a:pPr>
            <a:r>
              <a:rPr lang="en-US" sz="2400" b="1" u="sng" dirty="0" smtClean="0">
                <a:solidFill>
                  <a:schemeClr val="bg1">
                    <a:lumMod val="25000"/>
                  </a:schemeClr>
                </a:solidFill>
                <a:latin typeface="Comic Sans MS" pitchFamily="66" charset="0"/>
              </a:rPr>
              <a:t>A-21 Test</a:t>
            </a:r>
            <a:r>
              <a:rPr lang="en-US" sz="2400" b="1" dirty="0" smtClean="0">
                <a:solidFill>
                  <a:schemeClr val="bg1">
                    <a:lumMod val="25000"/>
                  </a:schemeClr>
                </a:solidFill>
                <a:latin typeface="Comic Sans MS" pitchFamily="66" charset="0"/>
              </a:rPr>
              <a:t> </a:t>
            </a:r>
            <a:r>
              <a:rPr lang="en-US" sz="2400" dirty="0" smtClean="0">
                <a:solidFill>
                  <a:schemeClr val="bg1">
                    <a:lumMod val="25000"/>
                  </a:schemeClr>
                </a:solidFill>
                <a:latin typeface="Comic Sans MS" pitchFamily="66" charset="0"/>
              </a:rPr>
              <a:t>– Costs incurred under like circumstances must be treated consistently, e.g., to charge grad student tuition to federal grants, the institution must consistently charge grad student </a:t>
            </a:r>
            <a:r>
              <a:rPr lang="en-US" sz="2400" dirty="0">
                <a:solidFill>
                  <a:schemeClr val="bg1">
                    <a:lumMod val="25000"/>
                  </a:schemeClr>
                </a:solidFill>
                <a:latin typeface="Comic Sans MS" pitchFamily="66" charset="0"/>
              </a:rPr>
              <a:t>tuition without regard to funding source for </a:t>
            </a:r>
            <a:r>
              <a:rPr lang="en-US" sz="2400" dirty="0" smtClean="0">
                <a:solidFill>
                  <a:schemeClr val="bg1">
                    <a:lumMod val="25000"/>
                  </a:schemeClr>
                </a:solidFill>
                <a:latin typeface="Comic Sans MS" pitchFamily="66" charset="0"/>
              </a:rPr>
              <a:t>all students working in like circumstances.</a:t>
            </a:r>
          </a:p>
          <a:p>
            <a:pPr lvl="1">
              <a:buClr>
                <a:srgbClr val="C00000"/>
              </a:buClr>
              <a:tabLst>
                <a:tab pos="857250" algn="l"/>
                <a:tab pos="858838" algn="l"/>
                <a:tab pos="1597025" algn="l"/>
              </a:tabLst>
              <a:defRPr/>
            </a:pPr>
            <a:endParaRPr lang="en-US" sz="2600" b="1" dirty="0" smtClean="0">
              <a:solidFill>
                <a:schemeClr val="bg1">
                  <a:lumMod val="25000"/>
                </a:schemeClr>
              </a:solidFill>
              <a:latin typeface="Comic Sans MS" pitchFamily="66" charset="0"/>
            </a:endParaRPr>
          </a:p>
          <a:p>
            <a:pPr lvl="1">
              <a:buClr>
                <a:srgbClr val="C00000"/>
              </a:buClr>
              <a:tabLst>
                <a:tab pos="858838" algn="l"/>
                <a:tab pos="1597025" algn="l"/>
              </a:tabLst>
              <a:defRPr/>
            </a:pPr>
            <a:endParaRPr lang="en-US" sz="3200" dirty="0">
              <a:solidFill>
                <a:schemeClr val="bg1">
                  <a:lumMod val="25000"/>
                </a:schemeClr>
              </a:solidFill>
              <a:latin typeface="Comic Sans MS" pitchFamily="66" charset="0"/>
            </a:endParaRPr>
          </a:p>
        </p:txBody>
      </p:sp>
    </p:spTree>
    <p:extLst>
      <p:ext uri="{BB962C8B-B14F-4D97-AF65-F5344CB8AC3E}">
        <p14:creationId xmlns:p14="http://schemas.microsoft.com/office/powerpoint/2010/main" val="341382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xEl>
                                              <p:pRg st="6" end="6"/>
                                            </p:txEl>
                                          </p:spTgt>
                                        </p:tgtEl>
                                        <p:attrNameLst>
                                          <p:attrName>style.visibility</p:attrName>
                                        </p:attrNameLst>
                                      </p:cBhvr>
                                      <p:to>
                                        <p:strVal val="visible"/>
                                      </p:to>
                                    </p:set>
                                    <p:anim calcmode="lin" valueType="num">
                                      <p:cBhvr additive="base">
                                        <p:cTn id="1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810368716"/>
              </p:ext>
            </p:extLst>
          </p:nvPr>
        </p:nvGraphicFramePr>
        <p:xfrm>
          <a:off x="1828800" y="457200"/>
          <a:ext cx="4746625" cy="6202363"/>
        </p:xfrm>
        <a:graphic>
          <a:graphicData uri="http://schemas.openxmlformats.org/presentationml/2006/ole">
            <mc:AlternateContent xmlns:mc="http://schemas.openxmlformats.org/markup-compatibility/2006">
              <mc:Choice xmlns:v="urn:schemas-microsoft-com:vml" Requires="v">
                <p:oleObj spid="_x0000_s76861" name="Document" r:id="rId3" imgW="7101323" imgH="9257317" progId="Word.Document.8">
                  <p:embed/>
                </p:oleObj>
              </mc:Choice>
              <mc:Fallback>
                <p:oleObj name="Document" r:id="rId3" imgW="7101323" imgH="9257317" progId="Word.Document.8">
                  <p:embed/>
                  <p:pic>
                    <p:nvPicPr>
                      <p:cNvPr id="0" name=""/>
                      <p:cNvPicPr>
                        <a:picLocks noChangeAspect="1" noChangeArrowheads="1"/>
                      </p:cNvPicPr>
                      <p:nvPr/>
                    </p:nvPicPr>
                    <p:blipFill>
                      <a:blip r:embed="rId4"/>
                      <a:srcRect/>
                      <a:stretch>
                        <a:fillRect/>
                      </a:stretch>
                    </p:blipFill>
                    <p:spPr bwMode="auto">
                      <a:xfrm>
                        <a:off x="1828800" y="457200"/>
                        <a:ext cx="4746625"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85800" y="48396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705600" y="76200"/>
            <a:ext cx="2286000" cy="60960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u="sng" dirty="0" smtClean="0">
                <a:solidFill>
                  <a:srgbClr val="FFFFFF"/>
                </a:solidFill>
                <a:latin typeface="Comic Sans MS" pitchFamily="66" charset="0"/>
              </a:rPr>
              <a:t>Note</a:t>
            </a:r>
            <a:r>
              <a:rPr lang="en-US" sz="2400" dirty="0" smtClean="0">
                <a:solidFill>
                  <a:srgbClr val="FFFFFF"/>
                </a:solidFill>
                <a:latin typeface="Comic Sans MS" pitchFamily="66" charset="0"/>
              </a:rPr>
              <a:t>: In </a:t>
            </a:r>
            <a:r>
              <a:rPr lang="en-US" sz="2400" dirty="0">
                <a:solidFill>
                  <a:srgbClr val="FFFFFF"/>
                </a:solidFill>
                <a:latin typeface="Comic Sans MS" pitchFamily="66" charset="0"/>
              </a:rPr>
              <a:t>addition to tuition which does not bear </a:t>
            </a:r>
            <a:r>
              <a:rPr lang="en-US" sz="2400" dirty="0" smtClean="0">
                <a:solidFill>
                  <a:srgbClr val="FFFFFF"/>
                </a:solidFill>
                <a:latin typeface="Comic Sans MS" pitchFamily="66" charset="0"/>
              </a:rPr>
              <a:t>F&amp;A, this line may include “other direct costs” that </a:t>
            </a:r>
            <a:r>
              <a:rPr lang="en-US" sz="2400" dirty="0">
                <a:solidFill>
                  <a:srgbClr val="FFFFFF"/>
                </a:solidFill>
                <a:latin typeface="Comic Sans MS" pitchFamily="66" charset="0"/>
              </a:rPr>
              <a:t>do bear </a:t>
            </a:r>
            <a:r>
              <a:rPr lang="en-US" sz="2400" dirty="0" smtClean="0">
                <a:solidFill>
                  <a:srgbClr val="FFFFFF"/>
                </a:solidFill>
                <a:latin typeface="Comic Sans MS" pitchFamily="66" charset="0"/>
              </a:rPr>
              <a:t>F&amp;A. so be certain to separate and explain in budget justification!</a:t>
            </a: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436108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1516317627"/>
              </p:ext>
            </p:extLst>
          </p:nvPr>
        </p:nvGraphicFramePr>
        <p:xfrm>
          <a:off x="1828800" y="419100"/>
          <a:ext cx="4743450" cy="6210300"/>
        </p:xfrm>
        <a:graphic>
          <a:graphicData uri="http://schemas.openxmlformats.org/presentationml/2006/ole">
            <mc:AlternateContent xmlns:mc="http://schemas.openxmlformats.org/markup-compatibility/2006">
              <mc:Choice xmlns:v="urn:schemas-microsoft-com:vml" Requires="v">
                <p:oleObj spid="_x0000_s77885" name="Document" r:id="rId3" imgW="7101323" imgH="9248324" progId="Word.Document.8">
                  <p:embed/>
                </p:oleObj>
              </mc:Choice>
              <mc:Fallback>
                <p:oleObj name="Document" r:id="rId3" imgW="7101323" imgH="9248324" progId="Word.Document.8">
                  <p:embed/>
                  <p:pic>
                    <p:nvPicPr>
                      <p:cNvPr id="0" name=""/>
                      <p:cNvPicPr>
                        <a:picLocks noChangeAspect="1" noChangeArrowheads="1"/>
                      </p:cNvPicPr>
                      <p:nvPr/>
                    </p:nvPicPr>
                    <p:blipFill>
                      <a:blip r:embed="rId4"/>
                      <a:srcRect/>
                      <a:stretch>
                        <a:fillRect/>
                      </a:stretch>
                    </p:blipFill>
                    <p:spPr bwMode="auto">
                      <a:xfrm>
                        <a:off x="1828800" y="419100"/>
                        <a:ext cx="4743450"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685800" y="49920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629400" y="1676400"/>
            <a:ext cx="2286000" cy="32004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rgbClr val="FFFFFF"/>
                </a:solidFill>
                <a:latin typeface="Comic Sans MS" pitchFamily="66" charset="0"/>
              </a:rPr>
              <a:t>Total other direct costs (Section G) and then total all direct costs (Section A through G)!</a:t>
            </a: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689356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3339079237"/>
              </p:ext>
            </p:extLst>
          </p:nvPr>
        </p:nvGraphicFramePr>
        <p:xfrm>
          <a:off x="1828800" y="419100"/>
          <a:ext cx="4746625" cy="6232525"/>
        </p:xfrm>
        <a:graphic>
          <a:graphicData uri="http://schemas.openxmlformats.org/presentationml/2006/ole">
            <mc:AlternateContent xmlns:mc="http://schemas.openxmlformats.org/markup-compatibility/2006">
              <mc:Choice xmlns:v="urn:schemas-microsoft-com:vml" Requires="v">
                <p:oleObj spid="_x0000_s78911" name="Document" r:id="rId3" imgW="7101323" imgH="9297247" progId="Word.Document.8">
                  <p:embed/>
                </p:oleObj>
              </mc:Choice>
              <mc:Fallback>
                <p:oleObj name="Document" r:id="rId3" imgW="7101323" imgH="9297247" progId="Word.Document.8">
                  <p:embed/>
                  <p:pic>
                    <p:nvPicPr>
                      <p:cNvPr id="0" name=""/>
                      <p:cNvPicPr>
                        <a:picLocks noChangeAspect="1" noChangeArrowheads="1"/>
                      </p:cNvPicPr>
                      <p:nvPr/>
                    </p:nvPicPr>
                    <p:blipFill>
                      <a:blip r:embed="rId4"/>
                      <a:srcRect/>
                      <a:stretch>
                        <a:fillRect/>
                      </a:stretch>
                    </p:blipFill>
                    <p:spPr bwMode="auto">
                      <a:xfrm>
                        <a:off x="1828800" y="419100"/>
                        <a:ext cx="4746625"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704901" y="52206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629400" y="76200"/>
            <a:ext cx="2438400" cy="67818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rgbClr val="FFFFFF"/>
                </a:solidFill>
                <a:latin typeface="Comic Sans MS" pitchFamily="66" charset="0"/>
              </a:rPr>
              <a:t>Calculate the base (MTDC), determine the applicable F&amp;A rate and enter both in Section I.   Base </a:t>
            </a:r>
            <a:r>
              <a:rPr lang="en-US" sz="2400" b="1" dirty="0" smtClean="0">
                <a:solidFill>
                  <a:srgbClr val="FFFF00"/>
                </a:solidFill>
                <a:latin typeface="Comic Sans MS" pitchFamily="66" charset="0"/>
              </a:rPr>
              <a:t>$250,137 </a:t>
            </a:r>
            <a:r>
              <a:rPr lang="en-US" sz="2400" dirty="0" smtClean="0">
                <a:solidFill>
                  <a:srgbClr val="FFFFFF"/>
                </a:solidFill>
                <a:latin typeface="Comic Sans MS" pitchFamily="66" charset="0"/>
              </a:rPr>
              <a:t>- </a:t>
            </a:r>
            <a:r>
              <a:rPr lang="en-US" sz="2400" b="1" dirty="0" smtClean="0">
                <a:solidFill>
                  <a:srgbClr val="FFFF00"/>
                </a:solidFill>
                <a:latin typeface="Comic Sans MS" pitchFamily="66" charset="0"/>
              </a:rPr>
              <a:t>$18,650 </a:t>
            </a:r>
            <a:r>
              <a:rPr lang="en-US" sz="2400" dirty="0" smtClean="0">
                <a:solidFill>
                  <a:srgbClr val="FF0000"/>
                </a:solidFill>
                <a:latin typeface="Comic Sans MS" pitchFamily="66" charset="0"/>
              </a:rPr>
              <a:t>(equipment) </a:t>
            </a:r>
            <a:r>
              <a:rPr lang="en-US" sz="2400" dirty="0" smtClean="0">
                <a:solidFill>
                  <a:srgbClr val="FFFFFF"/>
                </a:solidFill>
                <a:latin typeface="Comic Sans MS" pitchFamily="66" charset="0"/>
              </a:rPr>
              <a:t>- </a:t>
            </a:r>
            <a:r>
              <a:rPr lang="en-US" sz="2400" b="1" dirty="0" smtClean="0">
                <a:solidFill>
                  <a:srgbClr val="FFFF00"/>
                </a:solidFill>
                <a:latin typeface="Comic Sans MS" pitchFamily="66" charset="0"/>
              </a:rPr>
              <a:t>$13,556 </a:t>
            </a:r>
            <a:r>
              <a:rPr lang="en-US" sz="2400" dirty="0" smtClean="0">
                <a:solidFill>
                  <a:srgbClr val="FF0000"/>
                </a:solidFill>
                <a:latin typeface="Comic Sans MS" pitchFamily="66" charset="0"/>
              </a:rPr>
              <a:t>(tuition) </a:t>
            </a:r>
            <a:r>
              <a:rPr lang="en-US" sz="2400" dirty="0" smtClean="0">
                <a:solidFill>
                  <a:srgbClr val="FFFFFF"/>
                </a:solidFill>
                <a:latin typeface="Comic Sans MS" pitchFamily="66" charset="0"/>
              </a:rPr>
              <a:t>- </a:t>
            </a:r>
            <a:r>
              <a:rPr lang="en-US" sz="2400" b="1" dirty="0" smtClean="0">
                <a:solidFill>
                  <a:srgbClr val="FFFF00"/>
                </a:solidFill>
                <a:latin typeface="Comic Sans MS" pitchFamily="66" charset="0"/>
              </a:rPr>
              <a:t>$25,000 </a:t>
            </a:r>
            <a:r>
              <a:rPr lang="en-US" sz="2400" dirty="0" smtClean="0">
                <a:solidFill>
                  <a:srgbClr val="FF0000"/>
                </a:solidFill>
                <a:latin typeface="Comic Sans MS" pitchFamily="66" charset="0"/>
              </a:rPr>
              <a:t>(sub-awards over $25K) </a:t>
            </a:r>
            <a:r>
              <a:rPr lang="en-US" sz="2400" dirty="0" smtClean="0">
                <a:solidFill>
                  <a:srgbClr val="FFFFFF"/>
                </a:solidFill>
                <a:latin typeface="Comic Sans MS" pitchFamily="66" charset="0"/>
              </a:rPr>
              <a:t>=  </a:t>
            </a:r>
            <a:r>
              <a:rPr lang="en-US" sz="2400" b="1" dirty="0" smtClean="0">
                <a:solidFill>
                  <a:srgbClr val="FFFF00"/>
                </a:solidFill>
                <a:latin typeface="Comic Sans MS" pitchFamily="66" charset="0"/>
              </a:rPr>
              <a:t>$192,931  </a:t>
            </a:r>
            <a:endParaRPr kumimoji="0" lang="en-US" sz="2400" b="1" i="0" u="none" strike="noStrike" cap="none" normalizeH="0" baseline="0" dirty="0" smtClean="0">
              <a:ln>
                <a:noFill/>
              </a:ln>
              <a:solidFill>
                <a:srgbClr val="FFFF00"/>
              </a:solidFill>
              <a:effectLst/>
              <a:latin typeface="Comic Sans MS" pitchFamily="66" charset="0"/>
            </a:endParaRPr>
          </a:p>
        </p:txBody>
      </p:sp>
    </p:spTree>
    <p:extLst>
      <p:ext uri="{BB962C8B-B14F-4D97-AF65-F5344CB8AC3E}">
        <p14:creationId xmlns:p14="http://schemas.microsoft.com/office/powerpoint/2010/main" val="34133369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2078741476"/>
              </p:ext>
            </p:extLst>
          </p:nvPr>
        </p:nvGraphicFramePr>
        <p:xfrm>
          <a:off x="1828800" y="419100"/>
          <a:ext cx="4746625" cy="6232525"/>
        </p:xfrm>
        <a:graphic>
          <a:graphicData uri="http://schemas.openxmlformats.org/presentationml/2006/ole">
            <mc:AlternateContent xmlns:mc="http://schemas.openxmlformats.org/markup-compatibility/2006">
              <mc:Choice xmlns:v="urn:schemas-microsoft-com:vml" Requires="v">
                <p:oleObj spid="_x0000_s79934" name="Document" r:id="rId3" imgW="7101323" imgH="9304802" progId="Word.Document.8">
                  <p:embed/>
                </p:oleObj>
              </mc:Choice>
              <mc:Fallback>
                <p:oleObj name="Document" r:id="rId3" imgW="7101323" imgH="9304802" progId="Word.Document.8">
                  <p:embed/>
                  <p:pic>
                    <p:nvPicPr>
                      <p:cNvPr id="0" name=""/>
                      <p:cNvPicPr>
                        <a:picLocks noChangeAspect="1" noChangeArrowheads="1"/>
                      </p:cNvPicPr>
                      <p:nvPr/>
                    </p:nvPicPr>
                    <p:blipFill>
                      <a:blip r:embed="rId4"/>
                      <a:srcRect/>
                      <a:stretch>
                        <a:fillRect/>
                      </a:stretch>
                    </p:blipFill>
                    <p:spPr bwMode="auto">
                      <a:xfrm>
                        <a:off x="1828800" y="419100"/>
                        <a:ext cx="4746625"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704901" y="52206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629400" y="1981200"/>
            <a:ext cx="2362200" cy="32004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rgbClr val="FFFFFF"/>
                </a:solidFill>
                <a:latin typeface="Comic Sans MS" pitchFamily="66" charset="0"/>
              </a:rPr>
              <a:t>Calculate and enter the F&amp;A amount on line J. (</a:t>
            </a:r>
            <a:r>
              <a:rPr lang="en-US" sz="2400" b="1" dirty="0" smtClean="0">
                <a:solidFill>
                  <a:srgbClr val="FFFF00"/>
                </a:solidFill>
                <a:latin typeface="Comic Sans MS" pitchFamily="66" charset="0"/>
              </a:rPr>
              <a:t>$192,931 </a:t>
            </a:r>
            <a:r>
              <a:rPr lang="en-US" sz="2400" dirty="0" smtClean="0">
                <a:solidFill>
                  <a:srgbClr val="FFFFFF"/>
                </a:solidFill>
                <a:latin typeface="Comic Sans MS" pitchFamily="66" charset="0"/>
              </a:rPr>
              <a:t>* 52% = </a:t>
            </a:r>
            <a:r>
              <a:rPr lang="en-US" sz="2400" b="1" dirty="0" smtClean="0">
                <a:solidFill>
                  <a:srgbClr val="FFFF00"/>
                </a:solidFill>
                <a:latin typeface="Comic Sans MS" pitchFamily="66" charset="0"/>
              </a:rPr>
              <a:t>$100,324</a:t>
            </a:r>
            <a:r>
              <a:rPr lang="en-US" sz="2400" dirty="0" smtClean="0">
                <a:solidFill>
                  <a:srgbClr val="FFFFFF"/>
                </a:solidFill>
                <a:latin typeface="Comic Sans MS" pitchFamily="66" charset="0"/>
              </a:rPr>
              <a:t>).</a:t>
            </a:r>
          </a:p>
        </p:txBody>
      </p:sp>
    </p:spTree>
    <p:extLst>
      <p:ext uri="{BB962C8B-B14F-4D97-AF65-F5344CB8AC3E}">
        <p14:creationId xmlns:p14="http://schemas.microsoft.com/office/powerpoint/2010/main" val="3895942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105400" y="3352800"/>
            <a:ext cx="3810000" cy="228600"/>
          </a:xfrm>
          <a:prstGeom prst="rect">
            <a:avLst/>
          </a:prstGeom>
          <a:solidFill>
            <a:srgbClr val="FFFF66"/>
          </a:solidFill>
          <a:ln w="12700">
            <a:noFill/>
            <a:miter lim="800000"/>
            <a:headEnd/>
            <a:tailEnd/>
          </a:ln>
        </p:spPr>
        <p:txBody>
          <a:bodyPr wrap="none" anchor="ctr"/>
          <a:lstStyle/>
          <a:p>
            <a:endParaRPr lang="en-US" dirty="0">
              <a:latin typeface="Comic Sans MS" pitchFamily="66" charset="0"/>
            </a:endParaRPr>
          </a:p>
        </p:txBody>
      </p:sp>
      <p:sp>
        <p:nvSpPr>
          <p:cNvPr id="9219" name="Rectangle 3"/>
          <p:cNvSpPr>
            <a:spLocks noChangeArrowheads="1"/>
          </p:cNvSpPr>
          <p:nvPr/>
        </p:nvSpPr>
        <p:spPr bwMode="auto">
          <a:xfrm>
            <a:off x="5867400" y="2057400"/>
            <a:ext cx="1981200" cy="228600"/>
          </a:xfrm>
          <a:prstGeom prst="rect">
            <a:avLst/>
          </a:prstGeom>
          <a:solidFill>
            <a:srgbClr val="FFFF66"/>
          </a:solidFill>
          <a:ln w="12700">
            <a:noFill/>
            <a:miter lim="800000"/>
            <a:headEnd/>
            <a:tailEnd/>
          </a:ln>
        </p:spPr>
        <p:txBody>
          <a:bodyPr wrap="none" anchor="ctr"/>
          <a:lstStyle/>
          <a:p>
            <a:endParaRPr lang="en-US" dirty="0">
              <a:latin typeface="Comic Sans MS" pitchFamily="66" charset="0"/>
            </a:endParaRPr>
          </a:p>
        </p:txBody>
      </p:sp>
      <p:sp>
        <p:nvSpPr>
          <p:cNvPr id="9220" name="Rectangle 4"/>
          <p:cNvSpPr>
            <a:spLocks noChangeArrowheads="1"/>
          </p:cNvSpPr>
          <p:nvPr/>
        </p:nvSpPr>
        <p:spPr bwMode="auto">
          <a:xfrm>
            <a:off x="19050" y="3552825"/>
            <a:ext cx="7067550" cy="304800"/>
          </a:xfrm>
          <a:prstGeom prst="rect">
            <a:avLst/>
          </a:prstGeom>
          <a:solidFill>
            <a:srgbClr val="FFFF66"/>
          </a:solidFill>
          <a:ln w="12700">
            <a:noFill/>
            <a:miter lim="800000"/>
            <a:headEnd/>
            <a:tailEnd/>
          </a:ln>
        </p:spPr>
        <p:txBody>
          <a:bodyPr wrap="none" anchor="ctr"/>
          <a:lstStyle/>
          <a:p>
            <a:endParaRPr lang="en-US" dirty="0">
              <a:latin typeface="Comic Sans MS" pitchFamily="66" charset="0"/>
            </a:endParaRPr>
          </a:p>
        </p:txBody>
      </p:sp>
      <p:sp>
        <p:nvSpPr>
          <p:cNvPr id="9221" name="Rectangle 5"/>
          <p:cNvSpPr>
            <a:spLocks noChangeArrowheads="1"/>
          </p:cNvSpPr>
          <p:nvPr/>
        </p:nvSpPr>
        <p:spPr bwMode="auto">
          <a:xfrm>
            <a:off x="0" y="352485"/>
            <a:ext cx="9144000" cy="4524315"/>
          </a:xfrm>
          <a:prstGeom prst="rect">
            <a:avLst/>
          </a:prstGeom>
          <a:noFill/>
          <a:ln w="12700">
            <a:noFill/>
            <a:miter lim="800000"/>
            <a:headEnd/>
            <a:tailEnd/>
          </a:ln>
        </p:spPr>
        <p:txBody>
          <a:bodyPr anchor="ctr">
            <a:spAutoFit/>
          </a:bodyPr>
          <a:lstStyle/>
          <a:p>
            <a:r>
              <a:rPr lang="en-US" sz="1600" dirty="0" smtClean="0">
                <a:latin typeface="Comic Sans MS" pitchFamily="66" charset="0"/>
              </a:rPr>
              <a:t>Title: Smart Health and Wellbeing (SHB)(nsf12512) </a:t>
            </a:r>
          </a:p>
          <a:p>
            <a:endParaRPr lang="en-US" sz="1600" dirty="0" smtClean="0">
              <a:latin typeface="Comic Sans MS" pitchFamily="66" charset="0"/>
            </a:endParaRPr>
          </a:p>
          <a:p>
            <a:r>
              <a:rPr lang="en-US" sz="1600" dirty="0" smtClean="0">
                <a:latin typeface="Comic Sans MS" pitchFamily="66" charset="0"/>
              </a:rPr>
              <a:t>National Science Foundation Directorate for Computer &amp; Information Science &amp; Engineering Division of Computing and Communication Foundations Division of Computer and Network Systems Division of Information &amp; Intelligent Systems Directorate for Engineering Directorate for Social, Behavioral &amp; Economic Sciences </a:t>
            </a:r>
          </a:p>
          <a:p>
            <a:endParaRPr lang="en-US" sz="1600" dirty="0" smtClean="0">
              <a:latin typeface="Comic Sans MS" pitchFamily="66" charset="0"/>
            </a:endParaRPr>
          </a:p>
          <a:p>
            <a:r>
              <a:rPr lang="en-US" sz="1600" dirty="0" smtClean="0">
                <a:latin typeface="Comic Sans MS" pitchFamily="66" charset="0"/>
              </a:rPr>
              <a:t>Full Proposal Deadline(s) (due by 5 p.m. proposer's local time): February 06, 2012 Type I: Exploratory Projects (EXP) February 21, 2012 Type II: Integrative Projects (INT) </a:t>
            </a:r>
          </a:p>
          <a:p>
            <a:endParaRPr lang="en-US" sz="1600" dirty="0" smtClean="0">
              <a:latin typeface="Comic Sans MS" pitchFamily="66" charset="0"/>
            </a:endParaRPr>
          </a:p>
          <a:p>
            <a:pPr>
              <a:defRPr/>
            </a:pPr>
            <a:r>
              <a:rPr lang="en-US" sz="1600" u="sng" dirty="0">
                <a:latin typeface="Comic Sans MS" pitchFamily="66" charset="0"/>
              </a:rPr>
              <a:t>Award Information Anticipated Type of Award</a:t>
            </a:r>
            <a:r>
              <a:rPr lang="en-US" sz="1600" dirty="0">
                <a:latin typeface="Comic Sans MS" pitchFamily="66" charset="0"/>
              </a:rPr>
              <a:t>: Standard Grant or Continuing Grant </a:t>
            </a:r>
          </a:p>
          <a:p>
            <a:pPr>
              <a:defRPr/>
            </a:pPr>
            <a:endParaRPr lang="en-US" sz="1600" dirty="0">
              <a:latin typeface="Comic Sans MS" pitchFamily="66" charset="0"/>
            </a:endParaRPr>
          </a:p>
          <a:p>
            <a:pPr>
              <a:defRPr/>
            </a:pPr>
            <a:r>
              <a:rPr lang="en-US" sz="1600" u="sng" dirty="0">
                <a:latin typeface="Comic Sans MS" pitchFamily="66" charset="0"/>
              </a:rPr>
              <a:t>Estimated Number of Awards</a:t>
            </a:r>
            <a:r>
              <a:rPr lang="en-US" sz="1600" dirty="0">
                <a:latin typeface="Comic Sans MS" pitchFamily="66" charset="0"/>
              </a:rPr>
              <a:t>: 10 to 18 This includes 6-10 awards for Type I Exploratory Projects (EXP) and 4-8 awards for Type II Integrative Projects (INT) </a:t>
            </a:r>
          </a:p>
          <a:p>
            <a:pPr>
              <a:defRPr/>
            </a:pPr>
            <a:endParaRPr lang="en-US" sz="1600" dirty="0">
              <a:latin typeface="Comic Sans MS" pitchFamily="66" charset="0"/>
            </a:endParaRPr>
          </a:p>
          <a:p>
            <a:pPr>
              <a:defRPr/>
            </a:pPr>
            <a:r>
              <a:rPr lang="en-US" sz="1600" u="sng" dirty="0">
                <a:latin typeface="Comic Sans MS" pitchFamily="66" charset="0"/>
              </a:rPr>
              <a:t>Anticipated Funding Amount</a:t>
            </a:r>
            <a:r>
              <a:rPr lang="en-US" sz="1600" dirty="0">
                <a:latin typeface="Comic Sans MS" pitchFamily="66" charset="0"/>
              </a:rPr>
              <a:t>: $15,000,000 in FY 2012, dependent upon the availability of funds.</a:t>
            </a:r>
          </a:p>
          <a:p>
            <a:endParaRPr lang="en-US" sz="1600" dirty="0" smtClean="0">
              <a:latin typeface="Comic Sans MS" pitchFamily="66" charset="0"/>
            </a:endParaRPr>
          </a:p>
        </p:txBody>
      </p:sp>
      <p:sp>
        <p:nvSpPr>
          <p:cNvPr id="6" name="TextBox 5"/>
          <p:cNvSpPr txBox="1"/>
          <p:nvPr/>
        </p:nvSpPr>
        <p:spPr>
          <a:xfrm>
            <a:off x="304800" y="4743271"/>
            <a:ext cx="8610600" cy="1569660"/>
          </a:xfrm>
          <a:prstGeom prst="rect">
            <a:avLst/>
          </a:prstGeom>
          <a:solidFill>
            <a:schemeClr val="bg1">
              <a:lumMod val="25000"/>
            </a:schemeClr>
          </a:solidFill>
          <a:ln w="57150">
            <a:solidFill>
              <a:schemeClr val="tx1"/>
            </a:solidFill>
          </a:ln>
          <a:effectLst/>
        </p:spPr>
        <p:txBody>
          <a:bodyPr wrap="square" rtlCol="0">
            <a:spAutoFit/>
          </a:bodyPr>
          <a:lstStyle/>
          <a:p>
            <a:pPr algn="ctr"/>
            <a:r>
              <a:rPr lang="en-US" sz="2400" dirty="0">
                <a:solidFill>
                  <a:srgbClr val="FFFFFF"/>
                </a:solidFill>
                <a:latin typeface="Comic Sans MS" pitchFamily="66" charset="0"/>
              </a:rPr>
              <a:t>Y</a:t>
            </a:r>
            <a:r>
              <a:rPr lang="en-US" sz="2400" dirty="0" smtClean="0">
                <a:solidFill>
                  <a:srgbClr val="FFFFFF"/>
                </a:solidFill>
                <a:latin typeface="Comic Sans MS" pitchFamily="66" charset="0"/>
              </a:rPr>
              <a:t>ou </a:t>
            </a:r>
            <a:r>
              <a:rPr lang="en-US" sz="2400" dirty="0">
                <a:solidFill>
                  <a:srgbClr val="FFFFFF"/>
                </a:solidFill>
                <a:latin typeface="Comic Sans MS" pitchFamily="66" charset="0"/>
              </a:rPr>
              <a:t>may discover that the average </a:t>
            </a:r>
            <a:r>
              <a:rPr lang="en-US" sz="2400" dirty="0" smtClean="0">
                <a:solidFill>
                  <a:srgbClr val="FFFFFF"/>
                </a:solidFill>
                <a:latin typeface="Comic Sans MS" pitchFamily="66" charset="0"/>
              </a:rPr>
              <a:t>anticipated award amount </a:t>
            </a:r>
            <a:r>
              <a:rPr lang="en-US" sz="2400" dirty="0">
                <a:solidFill>
                  <a:srgbClr val="FFFFFF"/>
                </a:solidFill>
                <a:latin typeface="Comic Sans MS" pitchFamily="66" charset="0"/>
              </a:rPr>
              <a:t>may be considerably lower than the stated maximum allowable award request.  </a:t>
            </a:r>
            <a:br>
              <a:rPr lang="en-US" sz="2400" dirty="0">
                <a:solidFill>
                  <a:srgbClr val="FFFFFF"/>
                </a:solidFill>
                <a:latin typeface="Comic Sans MS" pitchFamily="66" charset="0"/>
              </a:rPr>
            </a:br>
            <a:r>
              <a:rPr lang="en-US" sz="2400" b="1" dirty="0">
                <a:solidFill>
                  <a:srgbClr val="FFFF00"/>
                </a:solidFill>
                <a:latin typeface="Comic Sans MS" pitchFamily="66" charset="0"/>
              </a:rPr>
              <a:t>This is important </a:t>
            </a:r>
            <a:r>
              <a:rPr lang="en-US" sz="2400" b="1" dirty="0" smtClean="0">
                <a:solidFill>
                  <a:srgbClr val="FFFF00"/>
                </a:solidFill>
                <a:latin typeface="Comic Sans MS" pitchFamily="66" charset="0"/>
              </a:rPr>
              <a:t>information!</a:t>
            </a:r>
            <a:endParaRPr lang="en-US" sz="2400" b="1" dirty="0">
              <a:solidFill>
                <a:srgbClr val="FFFF00"/>
              </a:solidFill>
              <a:latin typeface="Comic Sans MS" pitchFamily="66" charset="0"/>
            </a:endParaRPr>
          </a:p>
        </p:txBody>
      </p:sp>
      <p:sp>
        <p:nvSpPr>
          <p:cNvPr id="2" name="TextBox 1"/>
          <p:cNvSpPr txBox="1"/>
          <p:nvPr/>
        </p:nvSpPr>
        <p:spPr>
          <a:xfrm>
            <a:off x="2743200" y="4038600"/>
            <a:ext cx="2505075" cy="338554"/>
          </a:xfrm>
          <a:prstGeom prst="rect">
            <a:avLst/>
          </a:prstGeom>
          <a:solidFill>
            <a:srgbClr val="FFFF00"/>
          </a:solidFill>
        </p:spPr>
        <p:txBody>
          <a:bodyPr wrap="square" rtlCol="0">
            <a:spAutoFit/>
          </a:bodyPr>
          <a:lstStyle/>
          <a:p>
            <a:r>
              <a:rPr lang="en-US" sz="1600" dirty="0">
                <a:latin typeface="Comic Sans MS" pitchFamily="66" charset="0"/>
              </a:rPr>
              <a:t>$15,000,000 in </a:t>
            </a:r>
            <a:r>
              <a:rPr lang="en-US" sz="1600" dirty="0" smtClean="0">
                <a:latin typeface="Comic Sans MS" pitchFamily="66" charset="0"/>
              </a:rPr>
              <a:t>FY 2012</a:t>
            </a:r>
            <a:endParaRPr lang="en-US" sz="1600" dirty="0"/>
          </a:p>
        </p:txBody>
      </p:sp>
    </p:spTree>
    <p:extLst>
      <p:ext uri="{BB962C8B-B14F-4D97-AF65-F5344CB8AC3E}">
        <p14:creationId xmlns:p14="http://schemas.microsoft.com/office/powerpoint/2010/main" val="19985026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2990672436"/>
              </p:ext>
            </p:extLst>
          </p:nvPr>
        </p:nvGraphicFramePr>
        <p:xfrm>
          <a:off x="1828800" y="419100"/>
          <a:ext cx="4746625" cy="6232525"/>
        </p:xfrm>
        <a:graphic>
          <a:graphicData uri="http://schemas.openxmlformats.org/presentationml/2006/ole">
            <mc:AlternateContent xmlns:mc="http://schemas.openxmlformats.org/markup-compatibility/2006">
              <mc:Choice xmlns:v="urn:schemas-microsoft-com:vml" Requires="v">
                <p:oleObj spid="_x0000_s80958" name="Document" r:id="rId3" imgW="7101323" imgH="9304802" progId="Word.Document.8">
                  <p:embed/>
                </p:oleObj>
              </mc:Choice>
              <mc:Fallback>
                <p:oleObj name="Document" r:id="rId3" imgW="7101323" imgH="9304802" progId="Word.Document.8">
                  <p:embed/>
                  <p:pic>
                    <p:nvPicPr>
                      <p:cNvPr id="0" name=""/>
                      <p:cNvPicPr>
                        <a:picLocks noChangeAspect="1" noChangeArrowheads="1"/>
                      </p:cNvPicPr>
                      <p:nvPr/>
                    </p:nvPicPr>
                    <p:blipFill>
                      <a:blip r:embed="rId4"/>
                      <a:srcRect/>
                      <a:stretch>
                        <a:fillRect/>
                      </a:stretch>
                    </p:blipFill>
                    <p:spPr bwMode="auto">
                      <a:xfrm>
                        <a:off x="1828800" y="419100"/>
                        <a:ext cx="4746625"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704901" y="55254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629400" y="2743200"/>
            <a:ext cx="2362200" cy="25908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rgbClr val="FFFFFF"/>
                </a:solidFill>
                <a:latin typeface="Comic Sans MS" pitchFamily="66" charset="0"/>
              </a:rPr>
              <a:t>Total lines H (total direct) and I (total indirect) and enter sum on line J. </a:t>
            </a: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221846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extLst>
              <p:ext uri="{D42A27DB-BD31-4B8C-83A1-F6EECF244321}">
                <p14:modId xmlns:p14="http://schemas.microsoft.com/office/powerpoint/2010/main" val="2793210917"/>
              </p:ext>
            </p:extLst>
          </p:nvPr>
        </p:nvGraphicFramePr>
        <p:xfrm>
          <a:off x="1828800" y="419100"/>
          <a:ext cx="4746625" cy="6232525"/>
        </p:xfrm>
        <a:graphic>
          <a:graphicData uri="http://schemas.openxmlformats.org/presentationml/2006/ole">
            <mc:AlternateContent xmlns:mc="http://schemas.openxmlformats.org/markup-compatibility/2006">
              <mc:Choice xmlns:v="urn:schemas-microsoft-com:vml" Requires="v">
                <p:oleObj spid="_x0000_s81982" name="Document" r:id="rId3" imgW="7101323" imgH="9304802" progId="Word.Document.8">
                  <p:embed/>
                </p:oleObj>
              </mc:Choice>
              <mc:Fallback>
                <p:oleObj name="Document" r:id="rId3" imgW="7101323" imgH="9304802" progId="Word.Document.8">
                  <p:embed/>
                  <p:pic>
                    <p:nvPicPr>
                      <p:cNvPr id="0" name=""/>
                      <p:cNvPicPr>
                        <a:picLocks noChangeAspect="1" noChangeArrowheads="1"/>
                      </p:cNvPicPr>
                      <p:nvPr/>
                    </p:nvPicPr>
                    <p:blipFill>
                      <a:blip r:embed="rId4"/>
                      <a:srcRect/>
                      <a:stretch>
                        <a:fillRect/>
                      </a:stretch>
                    </p:blipFill>
                    <p:spPr bwMode="auto">
                      <a:xfrm>
                        <a:off x="1828800" y="419100"/>
                        <a:ext cx="4746625"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p:nvPr/>
        </p:nvSpPr>
        <p:spPr bwMode="auto">
          <a:xfrm>
            <a:off x="704901" y="5220687"/>
            <a:ext cx="1123899" cy="494313"/>
          </a:xfrm>
          <a:prstGeom prst="rightArrow">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Book Antiqua" pitchFamily="18" charset="0"/>
            </a:endParaRPr>
          </a:p>
        </p:txBody>
      </p:sp>
      <p:sp>
        <p:nvSpPr>
          <p:cNvPr id="9" name="Rounded Rectangle 8"/>
          <p:cNvSpPr/>
          <p:nvPr/>
        </p:nvSpPr>
        <p:spPr bwMode="auto">
          <a:xfrm>
            <a:off x="6629400" y="685800"/>
            <a:ext cx="2514600" cy="51816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rgbClr val="FFFFFF"/>
                </a:solidFill>
                <a:latin typeface="Comic Sans MS" pitchFamily="66" charset="0"/>
              </a:rPr>
              <a:t>Line K will always be zero for new proposals, so enter zero and total lines J, K and L.  Line M will only have an entry if the solicitation requires cost share!</a:t>
            </a: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8806935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04800" y="457200"/>
            <a:ext cx="8610600" cy="769441"/>
          </a:xfrm>
          <a:prstGeom prst="rect">
            <a:avLst/>
          </a:prstGeom>
          <a:noFill/>
          <a:ln w="28575">
            <a:noFill/>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endParaRPr lang="en-US" sz="4400" dirty="0">
              <a:solidFill>
                <a:srgbClr val="FFFFFF"/>
              </a:solidFill>
              <a:latin typeface="Comic Sans MS" pitchFamily="66" charset="0"/>
            </a:endParaRPr>
          </a:p>
        </p:txBody>
      </p:sp>
      <p:sp>
        <p:nvSpPr>
          <p:cNvPr id="3" name="Oval 2"/>
          <p:cNvSpPr/>
          <p:nvPr/>
        </p:nvSpPr>
        <p:spPr bwMode="auto">
          <a:xfrm>
            <a:off x="76200" y="457200"/>
            <a:ext cx="8991600" cy="5791200"/>
          </a:xfrm>
          <a:prstGeom prst="ellipse">
            <a:avLst/>
          </a:prstGeom>
          <a:solidFill>
            <a:schemeClr val="bg1">
              <a:lumMod val="25000"/>
            </a:schemeClr>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lvl="1" algn="ctr">
              <a:buClr>
                <a:srgbClr val="C00000"/>
              </a:buClr>
              <a:tabLst>
                <a:tab pos="858838" algn="l"/>
                <a:tab pos="1597025" algn="l"/>
              </a:tabLst>
              <a:defRPr/>
            </a:pPr>
            <a:r>
              <a:rPr lang="en-US" sz="4200" dirty="0" smtClean="0">
                <a:solidFill>
                  <a:srgbClr val="FFFFFF"/>
                </a:solidFill>
                <a:latin typeface="Comic Sans MS" pitchFamily="66" charset="0"/>
              </a:rPr>
              <a:t>Remember: the budget justification is where you </a:t>
            </a:r>
            <a:r>
              <a:rPr lang="en-US" sz="4200" u="sng" dirty="0" smtClean="0">
                <a:solidFill>
                  <a:srgbClr val="FFFF00"/>
                </a:solidFill>
                <a:latin typeface="Comic Sans MS" pitchFamily="66" charset="0"/>
              </a:rPr>
              <a:t>explain calculations</a:t>
            </a:r>
            <a:r>
              <a:rPr lang="en-US" sz="4200" dirty="0" smtClean="0">
                <a:solidFill>
                  <a:srgbClr val="FFFFFF"/>
                </a:solidFill>
                <a:latin typeface="Comic Sans MS" pitchFamily="66" charset="0"/>
              </a:rPr>
              <a:t> and explain why each cost is needed to accomplish the Scope of Work!</a:t>
            </a:r>
            <a:endParaRPr lang="en-US" sz="4200" dirty="0">
              <a:solidFill>
                <a:srgbClr val="FFFFFF"/>
              </a:solidFill>
              <a:latin typeface="Comic Sans MS" pitchFamily="66" charset="0"/>
            </a:endParaRPr>
          </a:p>
        </p:txBody>
      </p:sp>
    </p:spTree>
    <p:extLst>
      <p:ext uri="{BB962C8B-B14F-4D97-AF65-F5344CB8AC3E}">
        <p14:creationId xmlns:p14="http://schemas.microsoft.com/office/powerpoint/2010/main" val="35583919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04800" y="457200"/>
            <a:ext cx="8610600" cy="769441"/>
          </a:xfrm>
          <a:prstGeom prst="rect">
            <a:avLst/>
          </a:prstGeom>
          <a:noFill/>
          <a:ln w="28575">
            <a:noFill/>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endParaRPr lang="en-US" sz="4400" dirty="0">
              <a:solidFill>
                <a:srgbClr val="FFFFFF"/>
              </a:solidFill>
              <a:latin typeface="Comic Sans MS" pitchFamily="66" charset="0"/>
            </a:endParaRPr>
          </a:p>
        </p:txBody>
      </p:sp>
      <p:sp>
        <p:nvSpPr>
          <p:cNvPr id="3" name="Oval 2"/>
          <p:cNvSpPr/>
          <p:nvPr/>
        </p:nvSpPr>
        <p:spPr bwMode="auto">
          <a:xfrm>
            <a:off x="76200" y="457200"/>
            <a:ext cx="8991600" cy="5791200"/>
          </a:xfrm>
          <a:prstGeom prst="ellipse">
            <a:avLst/>
          </a:prstGeom>
          <a:solidFill>
            <a:schemeClr val="bg1">
              <a:lumMod val="25000"/>
            </a:schemeClr>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lvl="1" algn="ctr">
              <a:buClr>
                <a:srgbClr val="C00000"/>
              </a:buClr>
              <a:tabLst>
                <a:tab pos="858838" algn="l"/>
                <a:tab pos="1597025" algn="l"/>
              </a:tabLst>
              <a:defRPr/>
            </a:pPr>
            <a:r>
              <a:rPr lang="en-US" sz="4200" dirty="0" smtClean="0">
                <a:solidFill>
                  <a:srgbClr val="FFFFFF"/>
                </a:solidFill>
                <a:latin typeface="Comic Sans MS" pitchFamily="66" charset="0"/>
              </a:rPr>
              <a:t>Remember: the budget justification is where you explain calculations and </a:t>
            </a:r>
            <a:r>
              <a:rPr lang="en-US" sz="4200" u="sng" dirty="0" smtClean="0">
                <a:solidFill>
                  <a:srgbClr val="FFFF00"/>
                </a:solidFill>
                <a:latin typeface="Comic Sans MS" pitchFamily="66" charset="0"/>
              </a:rPr>
              <a:t>explain why each cost is needed </a:t>
            </a:r>
            <a:r>
              <a:rPr lang="en-US" sz="4200" dirty="0" smtClean="0">
                <a:solidFill>
                  <a:srgbClr val="FFFFFF"/>
                </a:solidFill>
                <a:latin typeface="Comic Sans MS" pitchFamily="66" charset="0"/>
              </a:rPr>
              <a:t>to accomplish the Scope of Work!</a:t>
            </a:r>
            <a:endParaRPr lang="en-US" sz="4200" dirty="0">
              <a:solidFill>
                <a:srgbClr val="FFFFFF"/>
              </a:solidFill>
              <a:latin typeface="Comic Sans MS" pitchFamily="66" charset="0"/>
            </a:endParaRPr>
          </a:p>
        </p:txBody>
      </p:sp>
    </p:spTree>
    <p:extLst>
      <p:ext uri="{BB962C8B-B14F-4D97-AF65-F5344CB8AC3E}">
        <p14:creationId xmlns:p14="http://schemas.microsoft.com/office/powerpoint/2010/main" val="12887077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04800" y="457200"/>
            <a:ext cx="8610600" cy="769441"/>
          </a:xfrm>
          <a:prstGeom prst="rect">
            <a:avLst/>
          </a:prstGeom>
          <a:noFill/>
          <a:ln w="28575">
            <a:noFill/>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marL="228600" lvl="1" algn="ctr">
              <a:buClr>
                <a:srgbClr val="C00000"/>
              </a:buClr>
              <a:tabLst>
                <a:tab pos="858838" algn="l"/>
                <a:tab pos="1597025" algn="l"/>
              </a:tabLst>
              <a:defRPr/>
            </a:pPr>
            <a:endParaRPr lang="en-US" sz="4400" dirty="0">
              <a:solidFill>
                <a:srgbClr val="FFFFFF"/>
              </a:solidFill>
              <a:latin typeface="Comic Sans MS" pitchFamily="66" charset="0"/>
            </a:endParaRPr>
          </a:p>
        </p:txBody>
      </p:sp>
      <p:sp>
        <p:nvSpPr>
          <p:cNvPr id="3" name="Oval 2"/>
          <p:cNvSpPr/>
          <p:nvPr/>
        </p:nvSpPr>
        <p:spPr bwMode="auto">
          <a:xfrm>
            <a:off x="76200" y="457200"/>
            <a:ext cx="8991600" cy="5791200"/>
          </a:xfrm>
          <a:prstGeom prst="ellipse">
            <a:avLst/>
          </a:prstGeom>
          <a:solidFill>
            <a:schemeClr val="bg1">
              <a:lumMod val="25000"/>
            </a:schemeClr>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lvl="1" algn="ctr">
              <a:buClr>
                <a:srgbClr val="C00000"/>
              </a:buClr>
              <a:tabLst>
                <a:tab pos="858838" algn="l"/>
                <a:tab pos="1597025" algn="l"/>
              </a:tabLst>
              <a:defRPr/>
            </a:pPr>
            <a:r>
              <a:rPr lang="en-US" sz="4400" dirty="0" smtClean="0">
                <a:solidFill>
                  <a:srgbClr val="FFFF00"/>
                </a:solidFill>
                <a:latin typeface="Comic Sans MS" pitchFamily="66" charset="0"/>
              </a:rPr>
              <a:t>If done properly, the reviewer will understand how each cost was calculated and why it is necessary!</a:t>
            </a:r>
            <a:endParaRPr lang="en-US" sz="4400" dirty="0">
              <a:solidFill>
                <a:srgbClr val="FFFF00"/>
              </a:solidFill>
              <a:latin typeface="Comic Sans MS" pitchFamily="66" charset="0"/>
            </a:endParaRPr>
          </a:p>
        </p:txBody>
      </p:sp>
    </p:spTree>
    <p:extLst>
      <p:ext uri="{BB962C8B-B14F-4D97-AF65-F5344CB8AC3E}">
        <p14:creationId xmlns:p14="http://schemas.microsoft.com/office/powerpoint/2010/main" val="36626994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228600" y="241518"/>
            <a:ext cx="8763000" cy="707886"/>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7250" algn="l"/>
                <a:tab pos="858838" algn="l"/>
                <a:tab pos="1597025" algn="l"/>
              </a:tabLst>
              <a:defRPr/>
            </a:pPr>
            <a:r>
              <a:rPr lang="en-US" sz="4000" dirty="0">
                <a:solidFill>
                  <a:srgbClr val="FFFFFF"/>
                </a:solidFill>
                <a:latin typeface="Comic Sans MS" pitchFamily="66" charset="0"/>
              </a:rPr>
              <a:t>Sample Budget Justification</a:t>
            </a:r>
          </a:p>
        </p:txBody>
      </p:sp>
      <p:sp>
        <p:nvSpPr>
          <p:cNvPr id="3076" name="Text Box 6"/>
          <p:cNvSpPr txBox="1">
            <a:spLocks noChangeArrowheads="1"/>
          </p:cNvSpPr>
          <p:nvPr/>
        </p:nvSpPr>
        <p:spPr bwMode="auto">
          <a:xfrm>
            <a:off x="304800" y="914400"/>
            <a:ext cx="8839200" cy="5170646"/>
          </a:xfrm>
          <a:prstGeom prst="rect">
            <a:avLst/>
          </a:prstGeom>
          <a:noFill/>
          <a:ln w="9525">
            <a:noFill/>
            <a:miter lim="800000"/>
            <a:headEnd/>
            <a:tailEnd/>
          </a:ln>
        </p:spPr>
        <p:txBody>
          <a:bodyPr wrap="square">
            <a:spAutoFit/>
          </a:bodyPr>
          <a:lstStyle/>
          <a:p>
            <a:r>
              <a:rPr lang="en-US" sz="1600" dirty="0" smtClean="0">
                <a:latin typeface="Comic Sans MS" pitchFamily="66" charset="0"/>
              </a:rPr>
              <a:t>	</a:t>
            </a:r>
            <a:endParaRPr lang="en-US" sz="1700" u="sng" dirty="0" smtClean="0">
              <a:latin typeface="Comic Sans MS" pitchFamily="66" charset="0"/>
            </a:endParaRPr>
          </a:p>
          <a:p>
            <a:r>
              <a:rPr lang="en-US" sz="1600" b="1" u="sng" dirty="0">
                <a:latin typeface="Comic Sans MS" pitchFamily="66" charset="0"/>
              </a:rPr>
              <a:t>Personnel</a:t>
            </a:r>
            <a:r>
              <a:rPr lang="en-US" sz="1600" dirty="0">
                <a:latin typeface="Comic Sans MS" pitchFamily="66" charset="0"/>
              </a:rPr>
              <a:t/>
            </a:r>
            <a:br>
              <a:rPr lang="en-US" sz="1600" dirty="0">
                <a:latin typeface="Comic Sans MS" pitchFamily="66" charset="0"/>
              </a:rPr>
            </a:br>
            <a:r>
              <a:rPr lang="en-US" sz="1600" dirty="0">
                <a:latin typeface="Comic Sans MS" pitchFamily="66" charset="0"/>
              </a:rPr>
              <a:t>There is one Principal Investigator and one Co- Principal Investigator on this project:</a:t>
            </a:r>
          </a:p>
          <a:p>
            <a:r>
              <a:rPr lang="en-US" sz="1600" dirty="0">
                <a:latin typeface="Comic Sans MS" pitchFamily="66" charset="0"/>
              </a:rPr>
              <a:t>	1. ____________________, Associate Professor of ______, will be the 	principal investigator and will lead the research and will _____ . We are 	requesting ___ months effort.</a:t>
            </a:r>
          </a:p>
          <a:p>
            <a:r>
              <a:rPr lang="en-US" sz="1600" dirty="0">
                <a:latin typeface="Comic Sans MS" pitchFamily="66" charset="0"/>
              </a:rPr>
              <a:t>	2. ____________________, Assistant Professor of _____, will assist in </a:t>
            </a:r>
            <a:r>
              <a:rPr lang="en-US" sz="1600" dirty="0" smtClean="0">
                <a:latin typeface="Comic Sans MS" pitchFamily="66" charset="0"/>
              </a:rPr>
              <a:t>this 	effort </a:t>
            </a:r>
            <a:r>
              <a:rPr lang="en-US" sz="1600" dirty="0">
                <a:latin typeface="Comic Sans MS" pitchFamily="66" charset="0"/>
              </a:rPr>
              <a:t>by doing _______ . We are requesting ___ months effort.</a:t>
            </a:r>
          </a:p>
          <a:p>
            <a:r>
              <a:rPr lang="en-US" sz="1600" dirty="0">
                <a:latin typeface="Comic Sans MS" pitchFamily="66" charset="0"/>
              </a:rPr>
              <a:t>	3. Support for two (2) full-time (12 month) graduate student research 	assistants (RAs) is requested.</a:t>
            </a:r>
          </a:p>
          <a:p>
            <a:r>
              <a:rPr lang="en-US" sz="1600" dirty="0">
                <a:latin typeface="Comic Sans MS" pitchFamily="66" charset="0"/>
              </a:rPr>
              <a:t>		1 student will _____.</a:t>
            </a:r>
          </a:p>
          <a:p>
            <a:r>
              <a:rPr lang="en-US" sz="1600" dirty="0">
                <a:latin typeface="Comic Sans MS" pitchFamily="66" charset="0"/>
              </a:rPr>
              <a:t>		1 student will _____.</a:t>
            </a:r>
          </a:p>
          <a:p>
            <a:r>
              <a:rPr lang="en-US" sz="1600" dirty="0">
                <a:latin typeface="Comic Sans MS" pitchFamily="66" charset="0"/>
              </a:rPr>
              <a:t>All salaries are inflated at a rate of __% (usually 2-3%) per year for years two and three. Faculty fringe benefits are calculated at a rate of 22.04% of salary plus the cost of health insurance ($432.66 per month). For academic faculty (9-month), health insurance is charged on academic months only. For research faculty and other 12 month appointments, health insurance is charged based on monthly effort.  Post-doc fringe benefits are calculated at a rate of 8.78% of salary plus the cost of health insurance ($293.57 per month). Graduate student fringe benefits  are the cost of health insurance ($224.47 per month). </a:t>
            </a:r>
          </a:p>
        </p:txBody>
      </p:sp>
    </p:spTree>
    <p:extLst>
      <p:ext uri="{BB962C8B-B14F-4D97-AF65-F5344CB8AC3E}">
        <p14:creationId xmlns:p14="http://schemas.microsoft.com/office/powerpoint/2010/main" val="2970181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228600" y="241518"/>
            <a:ext cx="8763000" cy="707886"/>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7250" algn="l"/>
                <a:tab pos="858838" algn="l"/>
                <a:tab pos="1597025" algn="l"/>
              </a:tabLst>
              <a:defRPr/>
            </a:pPr>
            <a:r>
              <a:rPr lang="en-US" sz="4000" dirty="0">
                <a:solidFill>
                  <a:srgbClr val="FFFFFF"/>
                </a:solidFill>
                <a:latin typeface="Comic Sans MS" pitchFamily="66" charset="0"/>
              </a:rPr>
              <a:t>Sample Budget Justification</a:t>
            </a:r>
          </a:p>
        </p:txBody>
      </p:sp>
      <p:sp>
        <p:nvSpPr>
          <p:cNvPr id="3076" name="Text Box 6"/>
          <p:cNvSpPr txBox="1">
            <a:spLocks noChangeArrowheads="1"/>
          </p:cNvSpPr>
          <p:nvPr/>
        </p:nvSpPr>
        <p:spPr bwMode="auto">
          <a:xfrm>
            <a:off x="304800" y="914400"/>
            <a:ext cx="8839200" cy="4678204"/>
          </a:xfrm>
          <a:prstGeom prst="rect">
            <a:avLst/>
          </a:prstGeom>
          <a:noFill/>
          <a:ln w="9525">
            <a:noFill/>
            <a:miter lim="800000"/>
            <a:headEnd/>
            <a:tailEnd/>
          </a:ln>
        </p:spPr>
        <p:txBody>
          <a:bodyPr wrap="square">
            <a:spAutoFit/>
          </a:bodyPr>
          <a:lstStyle/>
          <a:p>
            <a:r>
              <a:rPr lang="en-US" sz="1600" dirty="0" smtClean="0">
                <a:latin typeface="Comic Sans MS" pitchFamily="66" charset="0"/>
              </a:rPr>
              <a:t>	</a:t>
            </a:r>
            <a:endParaRPr lang="en-US" sz="1700" u="sng" dirty="0" smtClean="0">
              <a:latin typeface="Comic Sans MS" pitchFamily="66" charset="0"/>
            </a:endParaRPr>
          </a:p>
          <a:p>
            <a:r>
              <a:rPr lang="en-US" sz="1600" b="1" u="sng" dirty="0">
                <a:latin typeface="Comic Sans MS" pitchFamily="66" charset="0"/>
              </a:rPr>
              <a:t>Equipment</a:t>
            </a:r>
            <a:r>
              <a:rPr lang="en-US" sz="1600" b="1" dirty="0">
                <a:latin typeface="Comic Sans MS" pitchFamily="66" charset="0"/>
              </a:rPr>
              <a:t/>
            </a:r>
            <a:br>
              <a:rPr lang="en-US" sz="1600" b="1" dirty="0">
                <a:latin typeface="Comic Sans MS" pitchFamily="66" charset="0"/>
              </a:rPr>
            </a:br>
            <a:r>
              <a:rPr lang="en-US" sz="1600" b="1" dirty="0">
                <a:latin typeface="Comic Sans MS" pitchFamily="66" charset="0"/>
              </a:rPr>
              <a:t>	</a:t>
            </a:r>
            <a:r>
              <a:rPr lang="en-US" sz="1600" dirty="0">
                <a:latin typeface="Comic Sans MS" pitchFamily="66" charset="0"/>
              </a:rPr>
              <a:t>Support is requested for the purchase of ________ in year _____ of the 	project. It has an estimated cost of $______ and will be used to _______.</a:t>
            </a:r>
          </a:p>
          <a:p>
            <a:endParaRPr lang="en-US" sz="1600" dirty="0">
              <a:latin typeface="Comic Sans MS" pitchFamily="66" charset="0"/>
            </a:endParaRPr>
          </a:p>
          <a:p>
            <a:r>
              <a:rPr lang="en-US" sz="1600" b="1" u="sng" dirty="0">
                <a:latin typeface="Comic Sans MS" pitchFamily="66" charset="0"/>
              </a:rPr>
              <a:t>Travel</a:t>
            </a:r>
            <a:r>
              <a:rPr lang="en-US" sz="1600" dirty="0">
                <a:latin typeface="Comic Sans MS" pitchFamily="66" charset="0"/>
              </a:rPr>
              <a:t/>
            </a:r>
            <a:br>
              <a:rPr lang="en-US" sz="1600" dirty="0">
                <a:latin typeface="Comic Sans MS" pitchFamily="66" charset="0"/>
              </a:rPr>
            </a:br>
            <a:r>
              <a:rPr lang="en-US" sz="1600" dirty="0">
                <a:latin typeface="Comic Sans MS" pitchFamily="66" charset="0"/>
              </a:rPr>
              <a:t>	$_____ per year is requested for domestic travel and  $_____ is requested for 	foreign travel to technical conferences to present the results of our research. 	This represents ____ domestic and  ____ foreign trips per year. Travel lines are 	inflated by X% in years two and three.</a:t>
            </a:r>
          </a:p>
          <a:p>
            <a:endParaRPr lang="en-US" sz="1600" dirty="0">
              <a:latin typeface="Comic Sans MS" pitchFamily="66" charset="0"/>
            </a:endParaRPr>
          </a:p>
          <a:p>
            <a:r>
              <a:rPr lang="en-US" sz="1600" b="1" u="sng" dirty="0">
                <a:latin typeface="Comic Sans MS" pitchFamily="66" charset="0"/>
              </a:rPr>
              <a:t>Other Direct Costs</a:t>
            </a:r>
            <a:r>
              <a:rPr lang="en-US" sz="1600" b="1" dirty="0">
                <a:latin typeface="Comic Sans MS" pitchFamily="66" charset="0"/>
              </a:rPr>
              <a:t>:</a:t>
            </a:r>
          </a:p>
          <a:p>
            <a:endParaRPr lang="en-US" sz="1600" dirty="0">
              <a:latin typeface="Comic Sans MS" pitchFamily="66" charset="0"/>
            </a:endParaRPr>
          </a:p>
          <a:p>
            <a:r>
              <a:rPr lang="en-US" sz="1600" b="1" u="sng" dirty="0">
                <a:latin typeface="Comic Sans MS" pitchFamily="66" charset="0"/>
              </a:rPr>
              <a:t>Materials and Supplies</a:t>
            </a:r>
            <a:r>
              <a:rPr lang="en-US" sz="1600" dirty="0">
                <a:latin typeface="Comic Sans MS" pitchFamily="66" charset="0"/>
              </a:rPr>
              <a:t> </a:t>
            </a:r>
          </a:p>
          <a:p>
            <a:r>
              <a:rPr lang="en-US" sz="1600" dirty="0">
                <a:latin typeface="Comic Sans MS" pitchFamily="66" charset="0"/>
              </a:rPr>
              <a:t>	$_____ per year is requested to pay for project specific software, research 	supplies and lab consumable supplies. This figure has been calculated based upon 	past experience with similar projects.  No routine office supplies are charged to 	sponsored research projects.</a:t>
            </a:r>
          </a:p>
        </p:txBody>
      </p:sp>
    </p:spTree>
    <p:extLst>
      <p:ext uri="{BB962C8B-B14F-4D97-AF65-F5344CB8AC3E}">
        <p14:creationId xmlns:p14="http://schemas.microsoft.com/office/powerpoint/2010/main" val="36989693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228600" y="241518"/>
            <a:ext cx="8763000" cy="707886"/>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7250" algn="l"/>
                <a:tab pos="858838" algn="l"/>
                <a:tab pos="1597025" algn="l"/>
              </a:tabLst>
              <a:defRPr/>
            </a:pPr>
            <a:r>
              <a:rPr lang="en-US" sz="4000" dirty="0">
                <a:solidFill>
                  <a:srgbClr val="FFFFFF"/>
                </a:solidFill>
                <a:latin typeface="Comic Sans MS" pitchFamily="66" charset="0"/>
              </a:rPr>
              <a:t>Sample Budget Justification</a:t>
            </a:r>
          </a:p>
        </p:txBody>
      </p:sp>
      <p:sp>
        <p:nvSpPr>
          <p:cNvPr id="3076" name="Text Box 6"/>
          <p:cNvSpPr txBox="1">
            <a:spLocks noChangeArrowheads="1"/>
          </p:cNvSpPr>
          <p:nvPr/>
        </p:nvSpPr>
        <p:spPr bwMode="auto">
          <a:xfrm>
            <a:off x="304800" y="685800"/>
            <a:ext cx="8839200" cy="5801588"/>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endParaRPr lang="en-US" sz="1000" dirty="0" smtClean="0">
              <a:latin typeface="Comic Sans MS" pitchFamily="66" charset="0"/>
            </a:endParaRPr>
          </a:p>
          <a:p>
            <a:r>
              <a:rPr lang="en-US" sz="1600" dirty="0" smtClean="0">
                <a:latin typeface="Comic Sans MS" pitchFamily="66" charset="0"/>
              </a:rPr>
              <a:t>	</a:t>
            </a:r>
            <a:endParaRPr lang="en-US" sz="1700" u="sng" dirty="0" smtClean="0">
              <a:latin typeface="Comic Sans MS" pitchFamily="66" charset="0"/>
            </a:endParaRPr>
          </a:p>
          <a:p>
            <a:r>
              <a:rPr lang="en-US" sz="1500" b="1" u="sng" dirty="0" smtClean="0">
                <a:latin typeface="Comic Sans MS" pitchFamily="66" charset="0"/>
              </a:rPr>
              <a:t>Computer Services Fees</a:t>
            </a:r>
            <a:r>
              <a:rPr lang="en-US" sz="1500" dirty="0" smtClean="0">
                <a:latin typeface="Comic Sans MS" pitchFamily="66" charset="0"/>
              </a:rPr>
              <a:t>: The Department of Computer Science distributes the cost of maintaining its shared computing infrastructure among all users through its Computer Services Recharge Center. The University reviews this Recharge Center each year to ensure that it is in compliance with all applicable federal and state regulations, including OMB Circulars A-21 and A-110, as well as the Federal Cost Accounting Standards. Rates are adjusted annually to ensure that the Recharge Center is operating on a strict cost recovery basis. This Recharge Center is subject to, and has passed, both federal and state audits. All records are available for review by authorized federal and state representatives. </a:t>
            </a:r>
            <a:r>
              <a:rPr lang="en-US" sz="1500" b="1" dirty="0" smtClean="0">
                <a:latin typeface="Comic Sans MS" pitchFamily="66" charset="0"/>
              </a:rPr>
              <a:t>The rate is $535 per Full Time Equivalent (FTE) per month.</a:t>
            </a:r>
            <a:r>
              <a:rPr lang="en-US" sz="1500" dirty="0" smtClean="0">
                <a:latin typeface="Comic Sans MS" pitchFamily="66" charset="0"/>
              </a:rPr>
              <a:t> Rates apply to each user and are charged according to salary distribution, e.g., if a person works 50% on one project and 50% on another during the month, each project pays 50% of the fee for that month. All employees and students are assessed the same rate without regard to their salary source (federal, state, foundation, commercial). Undergraduate students working on research projects are typically not heavy users of CSRC services. Their fee will vary from 5-25% of the full fee, depending upon the number of hours worked, e.g., a student working 40 hours/week would pay 25% of the full fee and a student working 10 hours/week would pay 6.25% of the full fee. This fee will be paid from the contract or grant that supports the student. No additional fees are charged, and all services included within the Recharge Center are available to all users. The Department's computing environment includes more than 680 computers integrated by means of high-speed networks, including an integrated voice/data switch and video switches. E-mail, internet access, routine backups, a host of personal productivity and development software, the services of the TSC (Technical Support Center) Help Desk, UNIX System Administration, PC (Windows and NT) and Macintosh System Administration and the labor for most hardware repair are examples of the available services.</a:t>
            </a:r>
          </a:p>
        </p:txBody>
      </p:sp>
    </p:spTree>
    <p:extLst>
      <p:ext uri="{BB962C8B-B14F-4D97-AF65-F5344CB8AC3E}">
        <p14:creationId xmlns:p14="http://schemas.microsoft.com/office/powerpoint/2010/main" val="2449750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228600" y="241518"/>
            <a:ext cx="8763000" cy="707886"/>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8838" algn="l"/>
                <a:tab pos="1597025" algn="l"/>
              </a:tabLst>
              <a:defRPr/>
            </a:pPr>
            <a:r>
              <a:rPr lang="en-US" sz="4000" dirty="0">
                <a:solidFill>
                  <a:srgbClr val="FFFFFF"/>
                </a:solidFill>
                <a:latin typeface="Comic Sans MS" pitchFamily="66" charset="0"/>
              </a:rPr>
              <a:t>Sample Budget Justification</a:t>
            </a:r>
          </a:p>
        </p:txBody>
      </p:sp>
      <p:sp>
        <p:nvSpPr>
          <p:cNvPr id="3076" name="Text Box 6"/>
          <p:cNvSpPr txBox="1">
            <a:spLocks noChangeArrowheads="1"/>
          </p:cNvSpPr>
          <p:nvPr/>
        </p:nvSpPr>
        <p:spPr bwMode="auto">
          <a:xfrm>
            <a:off x="304800" y="685800"/>
            <a:ext cx="8839200" cy="5170646"/>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endParaRPr lang="en-US" sz="1000" dirty="0" smtClean="0">
              <a:latin typeface="Comic Sans MS" pitchFamily="66" charset="0"/>
            </a:endParaRPr>
          </a:p>
          <a:p>
            <a:r>
              <a:rPr lang="en-US" sz="1600" dirty="0" smtClean="0">
                <a:latin typeface="Comic Sans MS" pitchFamily="66" charset="0"/>
              </a:rPr>
              <a:t>	</a:t>
            </a:r>
            <a:endParaRPr lang="en-US" sz="1700" u="sng" dirty="0" smtClean="0">
              <a:latin typeface="Comic Sans MS" pitchFamily="66" charset="0"/>
            </a:endParaRPr>
          </a:p>
          <a:p>
            <a:r>
              <a:rPr lang="en-US" sz="1600" b="1" u="sng" dirty="0">
                <a:latin typeface="Comic Sans MS" pitchFamily="66" charset="0"/>
              </a:rPr>
              <a:t>Communications</a:t>
            </a:r>
            <a:r>
              <a:rPr lang="en-US" sz="1600" dirty="0">
                <a:latin typeface="Comic Sans MS" pitchFamily="66" charset="0"/>
              </a:rPr>
              <a:t> </a:t>
            </a:r>
          </a:p>
          <a:p>
            <a:r>
              <a:rPr lang="en-US" sz="1600" dirty="0">
                <a:latin typeface="Comic Sans MS" pitchFamily="66" charset="0"/>
              </a:rPr>
              <a:t>	$500 per year is requested to cover the cost of Federal Express or other 	expedited package delivery services.</a:t>
            </a:r>
          </a:p>
          <a:p>
            <a:endParaRPr lang="en-US" sz="1600" dirty="0">
              <a:latin typeface="Comic Sans MS" pitchFamily="66" charset="0"/>
            </a:endParaRPr>
          </a:p>
          <a:p>
            <a:r>
              <a:rPr lang="en-US" sz="1600" b="1" u="sng" dirty="0">
                <a:latin typeface="Comic Sans MS" pitchFamily="66" charset="0"/>
              </a:rPr>
              <a:t>Graduate Student Tuition</a:t>
            </a:r>
            <a:endParaRPr lang="en-US" sz="1600" dirty="0">
              <a:latin typeface="Comic Sans MS" pitchFamily="66" charset="0"/>
            </a:endParaRPr>
          </a:p>
          <a:p>
            <a:r>
              <a:rPr lang="en-US" sz="1600" dirty="0">
                <a:latin typeface="Comic Sans MS" pitchFamily="66" charset="0"/>
              </a:rPr>
              <a:t> 	All supported graduate students at UNC-Chapel Hill have their in-state tuition 	paid by the source of their support, e.g., federal grant, state teaching assistant 	funds, fellowship grant. These numbers are estimates as tuition charges are set 	by the North Carolina Legislature annually: $5,640 (estimate) for academic year 	2011-2012. </a:t>
            </a:r>
          </a:p>
          <a:p>
            <a:endParaRPr lang="en-US" sz="1600" dirty="0">
              <a:latin typeface="Comic Sans MS" pitchFamily="66" charset="0"/>
            </a:endParaRPr>
          </a:p>
          <a:p>
            <a:r>
              <a:rPr lang="en-US" sz="1600" dirty="0">
                <a:latin typeface="Comic Sans MS" pitchFamily="66" charset="0"/>
              </a:rPr>
              <a:t>All categories of Other Direct Costs are inflated by X% in years 2 and 3 except the two that are formula driven, i.e., computer services and maintenance.</a:t>
            </a:r>
          </a:p>
          <a:p>
            <a:endParaRPr lang="en-US" sz="1600" dirty="0">
              <a:latin typeface="Comic Sans MS" pitchFamily="66" charset="0"/>
            </a:endParaRPr>
          </a:p>
          <a:p>
            <a:r>
              <a:rPr lang="en-US" sz="1600" b="1" u="sng" dirty="0">
                <a:latin typeface="Comic Sans MS" pitchFamily="66" charset="0"/>
              </a:rPr>
              <a:t>Facilities &amp; Administrative Costs</a:t>
            </a:r>
            <a:r>
              <a:rPr lang="en-US" sz="1600" dirty="0">
                <a:latin typeface="Comic Sans MS" pitchFamily="66" charset="0"/>
              </a:rPr>
              <a:t/>
            </a:r>
            <a:br>
              <a:rPr lang="en-US" sz="1600" dirty="0">
                <a:latin typeface="Comic Sans MS" pitchFamily="66" charset="0"/>
              </a:rPr>
            </a:br>
            <a:r>
              <a:rPr lang="en-US" sz="1600" dirty="0">
                <a:latin typeface="Comic Sans MS" pitchFamily="66" charset="0"/>
              </a:rPr>
              <a:t>The University of North Carolina at Chapel Hill has an approved Facilities &amp; Administrative (F&amp;A) cost rate agreement providing for an F&amp;A cost rate of 52% of MTDC. This rate is not applied to equipment over $5,000 per unit, graduate student tuition or any subcontract costs in excess of $25,000.</a:t>
            </a:r>
          </a:p>
        </p:txBody>
      </p:sp>
    </p:spTree>
    <p:extLst>
      <p:ext uri="{BB962C8B-B14F-4D97-AF65-F5344CB8AC3E}">
        <p14:creationId xmlns:p14="http://schemas.microsoft.com/office/powerpoint/2010/main" val="37218969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0" y="382488"/>
            <a:ext cx="90678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smtClean="0">
                <a:ln>
                  <a:noFill/>
                </a:ln>
                <a:solidFill>
                  <a:schemeClr val="bg1">
                    <a:lumMod val="25000"/>
                  </a:schemeClr>
                </a:solidFill>
                <a:effectLst/>
                <a:latin typeface="Comic Sans MS" pitchFamily="66" charset="0"/>
                <a:ea typeface="Times New Roman" pitchFamily="18" charset="0"/>
                <a:cs typeface="Arial" pitchFamily="34" charset="0"/>
              </a:rPr>
              <a:t>COMP 918: First Budget Assignment</a:t>
            </a:r>
            <a:endParaRPr kumimoji="0" lang="en-US" sz="2400" b="0" i="0" u="none" strike="noStrike" cap="none" normalizeH="0" baseline="0" dirty="0" smtClean="0">
              <a:ln>
                <a:noFill/>
              </a:ln>
              <a:solidFill>
                <a:schemeClr val="bg1">
                  <a:lumMod val="25000"/>
                </a:schemeClr>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You are a junior faculty member in your UNC home department and are submitting your first grant proposal to NSF – a three year project beginning on July 1, 2013.  Your budget must comply with OMB Circular A-21, NSF guidelines,  and all policies of UNC</a:t>
            </a:r>
            <a:r>
              <a:rPr kumimoji="0" lang="en-US" sz="16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and your</a:t>
            </a:r>
            <a:r>
              <a:rPr kumimoji="0" lang="en-US" sz="16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home department.  Use the attached</a:t>
            </a:r>
            <a:r>
              <a:rPr lang="en-US" sz="1600" dirty="0" smtClean="0">
                <a:latin typeface="Comic Sans MS" pitchFamily="66"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NSF budget template and prepare your budget</a:t>
            </a:r>
            <a:r>
              <a:rPr kumimoji="0" lang="en-US" sz="16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justification </a:t>
            </a:r>
            <a:r>
              <a:rPr lang="en-US" sz="1600" dirty="0" smtClean="0">
                <a:latin typeface="Comic Sans MS" pitchFamily="66" charset="0"/>
                <a:ea typeface="Times New Roman" pitchFamily="18" charset="0"/>
                <a:cs typeface="Arial" pitchFamily="34" charset="0"/>
              </a:rPr>
              <a:t>in a Word file</a:t>
            </a: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Proposals must be submitted electronically to</a:t>
            </a:r>
            <a:r>
              <a:rPr kumimoji="0" lang="en-US" sz="16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2"/>
              </a:rPr>
              <a:t>quigg@cs.unc.edu</a:t>
            </a:r>
            <a:r>
              <a:rPr kumimoji="0" lang="en-US"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lang="en-US" sz="1600" dirty="0">
                <a:latin typeface="Comic Sans MS" pitchFamily="66" charset="0"/>
                <a:ea typeface="Times New Roman" pitchFamily="18" charset="0"/>
                <a:cs typeface="Arial" pitchFamily="34" charset="0"/>
              </a:rPr>
              <a:t>b</a:t>
            </a:r>
            <a:r>
              <a:rPr kumimoji="0" lang="en-US" sz="16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y 5:00pm on Tuesday February </a:t>
            </a:r>
            <a:r>
              <a:rPr lang="en-US" sz="1600" dirty="0">
                <a:latin typeface="Comic Sans MS" pitchFamily="66" charset="0"/>
                <a:ea typeface="Times New Roman" pitchFamily="18" charset="0"/>
                <a:cs typeface="Arial" pitchFamily="34" charset="0"/>
              </a:rPr>
              <a:t>7</a:t>
            </a:r>
            <a:r>
              <a:rPr kumimoji="0" lang="en-US" sz="16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2013.  </a:t>
            </a:r>
            <a:r>
              <a:rPr kumimoji="0" lang="en-US" sz="1600"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Late submissions will be</a:t>
            </a:r>
            <a:r>
              <a:rPr kumimoji="0" lang="en-US" sz="1600" i="0"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1600" i="0"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deemed non-responsive and will receive a failing grade</a:t>
            </a:r>
            <a:r>
              <a:rPr lang="en-US" sz="1600" dirty="0" smtClean="0">
                <a:latin typeface="Comic Sans MS" pitchFamily="66" charset="0"/>
                <a:ea typeface="Times New Roman" pitchFamily="18" charset="0"/>
                <a:cs typeface="Arial" pitchFamily="34" charset="0"/>
              </a:rPr>
              <a:t> –</a:t>
            </a:r>
            <a:r>
              <a:rPr lang="en-US" sz="1600" b="1" dirty="0" smtClean="0">
                <a:latin typeface="Comic Sans MS" pitchFamily="66" charset="0"/>
                <a:ea typeface="Times New Roman" pitchFamily="18" charset="0"/>
                <a:cs typeface="Arial" pitchFamily="34" charset="0"/>
              </a:rPr>
              <a:t> </a:t>
            </a:r>
            <a:r>
              <a:rPr lang="en-US" sz="1600" b="1" dirty="0">
                <a:solidFill>
                  <a:schemeClr val="bg1">
                    <a:lumMod val="25000"/>
                  </a:schemeClr>
                </a:solidFill>
                <a:latin typeface="Comic Sans MS" pitchFamily="66" charset="0"/>
                <a:ea typeface="Times New Roman" pitchFamily="18" charset="0"/>
                <a:cs typeface="Arial" pitchFamily="34" charset="0"/>
              </a:rPr>
              <a:t>J</a:t>
            </a:r>
            <a:r>
              <a:rPr lang="en-US" sz="1600" b="1" dirty="0" smtClean="0">
                <a:solidFill>
                  <a:schemeClr val="bg1">
                    <a:lumMod val="25000"/>
                  </a:schemeClr>
                </a:solidFill>
                <a:latin typeface="Comic Sans MS" pitchFamily="66" charset="0"/>
                <a:ea typeface="Times New Roman" pitchFamily="18" charset="0"/>
                <a:cs typeface="Arial" pitchFamily="34" charset="0"/>
              </a:rPr>
              <a:t>ust like in the real world</a:t>
            </a:r>
            <a:r>
              <a:rPr lang="en-US" sz="1600" b="1" dirty="0" smtClean="0">
                <a:solidFill>
                  <a:schemeClr val="tx2"/>
                </a:solidFill>
                <a:latin typeface="Comic Sans MS" pitchFamily="66" charset="0"/>
                <a:ea typeface="Times New Roman" pitchFamily="18" charset="0"/>
                <a:cs typeface="Arial" pitchFamily="34" charset="0"/>
              </a:rPr>
              <a:t>!</a:t>
            </a:r>
            <a:r>
              <a:rPr kumimoji="0" lang="en-US" sz="1600" b="0" i="0" u="none" strike="noStrike" cap="none" normalizeH="0" baseline="0" dirty="0" smtClean="0">
                <a:ln>
                  <a:noFill/>
                </a:ln>
                <a:solidFill>
                  <a:schemeClr val="tx2"/>
                </a:solidFill>
                <a:effectLst/>
                <a:latin typeface="Comic Sans MS" pitchFamily="66" charset="0"/>
                <a:ea typeface="Times New Roman" pitchFamily="18" charset="0"/>
                <a:cs typeface="Arial" pitchFamily="34" charset="0"/>
              </a:rPr>
              <a:t>  </a:t>
            </a:r>
            <a:endParaRPr kumimoji="0" lang="en-US" sz="1600" b="0" i="0" u="none" strike="noStrike" cap="none" normalizeH="0" baseline="0" dirty="0" smtClean="0">
              <a:ln>
                <a:noFill/>
              </a:ln>
              <a:solidFill>
                <a:schemeClr val="tx2"/>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Budgets must include the following components (additional costs may be included if deemed necessary </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to perform the research):  </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sz="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Two summer months each</a:t>
            </a:r>
            <a:r>
              <a:rPr kumimoji="0" lang="en-US" sz="14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year </a:t>
            </a: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(or the equivalent if 12 month appointment) of salary support for PI </a:t>
            </a: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Salary support for 2 graduate students each year for 12 months (follow</a:t>
            </a:r>
            <a:r>
              <a:rPr kumimoji="0" lang="en-US" sz="14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your department approach of </a:t>
            </a:r>
          </a:p>
          <a:p>
            <a:pPr marL="0" marR="0" lvl="0" indent="0" algn="l" defTabSz="914400" rtl="0" eaLnBrk="0" fontAlgn="base" latinLnBrk="0" hangingPunct="0">
              <a:lnSpc>
                <a:spcPct val="100000"/>
              </a:lnSpc>
              <a:spcBef>
                <a:spcPct val="0"/>
              </a:spcBef>
              <a:spcAft>
                <a:spcPct val="0"/>
              </a:spcAft>
              <a:buClrTx/>
              <a:buSzTx/>
              <a:tabLst>
                <a:tab pos="914400" algn="l"/>
              </a:tabLst>
            </a:pPr>
            <a:r>
              <a:rPr lang="en-US" sz="1400" dirty="0">
                <a:latin typeface="Comic Sans MS" pitchFamily="66" charset="0"/>
                <a:ea typeface="Times New Roman" pitchFamily="18" charset="0"/>
                <a:cs typeface="Arial" pitchFamily="34" charset="0"/>
              </a:rPr>
              <a:t> </a:t>
            </a:r>
            <a:r>
              <a:rPr lang="en-US" sz="1400" dirty="0" smtClean="0">
                <a:latin typeface="Comic Sans MS" pitchFamily="66" charset="0"/>
                <a:ea typeface="Times New Roman" pitchFamily="18" charset="0"/>
                <a:cs typeface="Arial" pitchFamily="34" charset="0"/>
              </a:rPr>
              <a:t>   </a:t>
            </a:r>
            <a:r>
              <a:rPr kumimoji="0" lang="en-US" sz="14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either 9 - 3 basis or 12 month basis, but explain)</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Salary support for a technical staff at whatever effort level you determine is needed for your project</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Appropriate fringe benefits</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Graduate student tuition</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Required supplies </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Travel (domestic and/or foreign)</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Two PCs in year one and some additional supplies in each year</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Two pieces of required equipment in year one</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F&amp;A costs</a:t>
            </a: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kumimoji="0" lang="en-US" sz="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You may consult the following webpage </a:t>
            </a:r>
            <a:r>
              <a:rPr lang="en-US" sz="1400" dirty="0" smtClean="0">
                <a:latin typeface="Comic Sans MS" pitchFamily="66"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for information </a:t>
            </a: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3"/>
              </a:rPr>
              <a:t>http://www.cs.unc.edu/Grants/ProposalPrep/</a:t>
            </a: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or any department or university source as required.  </a:t>
            </a:r>
            <a:r>
              <a:rPr lang="en-US" sz="1400" dirty="0" smtClean="0">
                <a:latin typeface="Comic Sans MS" pitchFamily="66" charset="0"/>
                <a:ea typeface="Times New Roman" pitchFamily="18" charset="0"/>
                <a:cs typeface="Arial" pitchFamily="34" charset="0"/>
              </a:rPr>
              <a:t>Asking for assistance from any source is encouraged </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lang="en-US" sz="1400" dirty="0" smtClean="0">
                <a:latin typeface="Comic Sans MS" pitchFamily="66" charset="0"/>
                <a:ea typeface="Times New Roman" pitchFamily="18" charset="0"/>
                <a:cs typeface="Arial" pitchFamily="34" charset="0"/>
              </a:rPr>
              <a:t>and </a:t>
            </a:r>
            <a:r>
              <a:rPr lang="en-US" sz="1400" dirty="0" smtClean="0">
                <a:latin typeface="Comic Sans MS" pitchFamily="66" charset="0"/>
                <a:cs typeface="Arial" pitchFamily="34" charset="0"/>
              </a:rPr>
              <a:t>i</a:t>
            </a:r>
            <a:r>
              <a:rPr kumimoji="0" lang="en-US" sz="1400" b="0" i="0" u="none" strike="noStrike" cap="none" normalizeH="0" baseline="0" dirty="0" smtClean="0">
                <a:ln>
                  <a:noFill/>
                </a:ln>
                <a:solidFill>
                  <a:schemeClr val="tx1"/>
                </a:solidFill>
                <a:effectLst/>
                <a:latin typeface="Comic Sans MS" pitchFamily="66" charset="0"/>
                <a:cs typeface="Arial" pitchFamily="34" charset="0"/>
              </a:rPr>
              <a:t>s</a:t>
            </a:r>
            <a:r>
              <a:rPr kumimoji="0" lang="en-US" sz="1400" b="0" i="0" u="none" strike="noStrike" cap="none" normalizeH="0" dirty="0" smtClean="0">
                <a:ln>
                  <a:noFill/>
                </a:ln>
                <a:solidFill>
                  <a:schemeClr val="tx1"/>
                </a:solidFill>
                <a:effectLst/>
                <a:latin typeface="Comic Sans MS" pitchFamily="66" charset="0"/>
                <a:cs typeface="Arial" pitchFamily="34" charset="0"/>
              </a:rPr>
              <a:t> not an honor code violation – copying another classmates work is a violation of the honor code!</a:t>
            </a: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val="1866132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152400" y="152400"/>
            <a:ext cx="8763000" cy="1169551"/>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800100" lvl="1" indent="-342900" algn="ctr">
              <a:buClr>
                <a:srgbClr val="C00000"/>
              </a:buClr>
              <a:tabLst>
                <a:tab pos="858838" algn="l"/>
                <a:tab pos="1597025" algn="l"/>
              </a:tabLst>
              <a:defRPr/>
            </a:pPr>
            <a:r>
              <a:rPr lang="en-US" sz="3500" dirty="0">
                <a:solidFill>
                  <a:srgbClr val="FFFFFF"/>
                </a:solidFill>
                <a:latin typeface="Comic Sans MS" pitchFamily="66" charset="0"/>
              </a:rPr>
              <a:t>T</a:t>
            </a:r>
            <a:r>
              <a:rPr lang="en-US" sz="3500" dirty="0" smtClean="0">
                <a:solidFill>
                  <a:srgbClr val="FFFFFF"/>
                </a:solidFill>
                <a:latin typeface="Comic Sans MS" pitchFamily="66" charset="0"/>
              </a:rPr>
              <a:t>he BAA is likely to contain additional important budgetary information!</a:t>
            </a:r>
            <a:endParaRPr lang="en-US" sz="3500" dirty="0">
              <a:solidFill>
                <a:srgbClr val="FFFFFF"/>
              </a:solidFill>
              <a:latin typeface="Comic Sans MS" pitchFamily="66" charset="0"/>
            </a:endParaRPr>
          </a:p>
        </p:txBody>
      </p:sp>
      <p:sp>
        <p:nvSpPr>
          <p:cNvPr id="3076" name="Text Box 6"/>
          <p:cNvSpPr txBox="1">
            <a:spLocks noChangeArrowheads="1"/>
          </p:cNvSpPr>
          <p:nvPr/>
        </p:nvSpPr>
        <p:spPr bwMode="auto">
          <a:xfrm>
            <a:off x="-152400" y="1352730"/>
            <a:ext cx="9372600" cy="5262979"/>
          </a:xfrm>
          <a:prstGeom prst="rect">
            <a:avLst/>
          </a:prstGeom>
          <a:noFill/>
          <a:ln w="9525">
            <a:noFill/>
            <a:miter lim="800000"/>
            <a:headEnd/>
            <a:tailEnd/>
          </a:ln>
        </p:spPr>
        <p:txBody>
          <a:bodyPr wrap="square">
            <a:spAutoFit/>
          </a:bodyPr>
          <a:lstStyle/>
          <a:p>
            <a:pPr lvl="1" indent="342900">
              <a:buFont typeface="Wingdings" pitchFamily="2" charset="2"/>
              <a:buChar char="§"/>
              <a:tabLst>
                <a:tab pos="800100" algn="l"/>
                <a:tab pos="858838" algn="l"/>
                <a:tab pos="1597025" algn="l"/>
              </a:tabLst>
              <a:defRPr/>
            </a:pPr>
            <a:r>
              <a:rPr lang="en-US" sz="2800" dirty="0" smtClean="0">
                <a:latin typeface="Comic Sans MS" pitchFamily="66" charset="0"/>
              </a:rPr>
              <a:t>Is the award amount capped?  If so, does the cap 	apply to direct costs only (NIH) or to total costs 	including F&amp;A - most other agencies?</a:t>
            </a:r>
            <a:endParaRPr lang="en-US" sz="2800" dirty="0">
              <a:latin typeface="Comic Sans MS" pitchFamily="66" charset="0"/>
            </a:endParaRPr>
          </a:p>
          <a:p>
            <a:pPr lvl="1" indent="342900">
              <a:buFont typeface="Wingdings" pitchFamily="2" charset="2"/>
              <a:buChar char="§"/>
              <a:tabLst>
                <a:tab pos="858838" algn="l"/>
                <a:tab pos="1597025" algn="l"/>
              </a:tabLst>
              <a:defRPr/>
            </a:pPr>
            <a:r>
              <a:rPr lang="en-US" sz="2800" dirty="0" smtClean="0">
                <a:latin typeface="Comic Sans MS" pitchFamily="66" charset="0"/>
              </a:rPr>
              <a:t>Are any costs that would normally be allowable 	</a:t>
            </a:r>
            <a:r>
              <a:rPr lang="en-US" sz="2800" u="sng" dirty="0" smtClean="0">
                <a:latin typeface="Comic Sans MS" pitchFamily="66" charset="0"/>
              </a:rPr>
              <a:t>prohibited</a:t>
            </a:r>
            <a:r>
              <a:rPr lang="en-US" sz="2800" dirty="0" smtClean="0">
                <a:latin typeface="Comic Sans MS" pitchFamily="66" charset="0"/>
              </a:rPr>
              <a:t> (personnel on an equipment grant) </a:t>
            </a:r>
            <a:r>
              <a:rPr lang="en-US" sz="2800" dirty="0">
                <a:latin typeface="Comic Sans MS" pitchFamily="66" charset="0"/>
              </a:rPr>
              <a:t>or </a:t>
            </a:r>
            <a:r>
              <a:rPr lang="en-US" sz="2800" dirty="0" smtClean="0">
                <a:latin typeface="Comic Sans MS" pitchFamily="66" charset="0"/>
              </a:rPr>
              <a:t>	</a:t>
            </a:r>
            <a:r>
              <a:rPr lang="en-US" sz="2800" u="sng" dirty="0" smtClean="0">
                <a:latin typeface="Comic Sans MS" pitchFamily="66" charset="0"/>
              </a:rPr>
              <a:t>limited</a:t>
            </a:r>
            <a:r>
              <a:rPr lang="en-US" sz="2800" dirty="0" smtClean="0">
                <a:latin typeface="Comic Sans MS" pitchFamily="66" charset="0"/>
              </a:rPr>
              <a:t> – NSF’s </a:t>
            </a:r>
            <a:r>
              <a:rPr lang="en-US" sz="2800" dirty="0">
                <a:latin typeface="Comic Sans MS" pitchFamily="66" charset="0"/>
              </a:rPr>
              <a:t>2 month </a:t>
            </a:r>
            <a:r>
              <a:rPr lang="en-US" sz="2800" dirty="0" smtClean="0">
                <a:latin typeface="Comic Sans MS" pitchFamily="66" charset="0"/>
              </a:rPr>
              <a:t>limit on </a:t>
            </a:r>
            <a:r>
              <a:rPr lang="en-US" sz="2800" dirty="0">
                <a:latin typeface="Comic Sans MS" pitchFamily="66" charset="0"/>
              </a:rPr>
              <a:t>faculty </a:t>
            </a:r>
            <a:r>
              <a:rPr lang="en-US" sz="2800" dirty="0" smtClean="0">
                <a:latin typeface="Comic Sans MS" pitchFamily="66" charset="0"/>
              </a:rPr>
              <a:t>salaries 	and NIH’s </a:t>
            </a:r>
            <a:r>
              <a:rPr lang="en-US" sz="2800" dirty="0">
                <a:latin typeface="Comic Sans MS" pitchFamily="66" charset="0"/>
              </a:rPr>
              <a:t>salary </a:t>
            </a:r>
            <a:r>
              <a:rPr lang="en-US" sz="2800" dirty="0" smtClean="0">
                <a:latin typeface="Comic Sans MS" pitchFamily="66" charset="0"/>
              </a:rPr>
              <a:t>cap?</a:t>
            </a:r>
          </a:p>
          <a:p>
            <a:pPr lvl="1" indent="342900">
              <a:buFont typeface="Wingdings" pitchFamily="2" charset="2"/>
              <a:buChar char="§"/>
              <a:tabLst>
                <a:tab pos="858838" algn="l"/>
                <a:tab pos="1597025" algn="l"/>
              </a:tabLst>
              <a:defRPr/>
            </a:pPr>
            <a:r>
              <a:rPr lang="en-US" sz="2800" dirty="0" smtClean="0">
                <a:latin typeface="Comic Sans MS" pitchFamily="66" charset="0"/>
              </a:rPr>
              <a:t>Is the solicitation closed to certain organization 	types?  How about PI qualifications?  </a:t>
            </a:r>
          </a:p>
          <a:p>
            <a:pPr lvl="1" indent="342900">
              <a:buFont typeface="Wingdings" pitchFamily="2" charset="2"/>
              <a:buChar char="§"/>
              <a:tabLst>
                <a:tab pos="858838" algn="l"/>
                <a:tab pos="1597025" algn="l"/>
              </a:tabLst>
              <a:defRPr/>
            </a:pPr>
            <a:r>
              <a:rPr lang="en-US" sz="2800" dirty="0" smtClean="0">
                <a:latin typeface="Comic Sans MS" pitchFamily="66" charset="0"/>
              </a:rPr>
              <a:t>Is there a limit on the number of proposals 	allowed to be submitted per PI or per institution?</a:t>
            </a:r>
            <a:endParaRPr lang="en-US" sz="2800" dirty="0">
              <a:latin typeface="Comic Sans MS" pitchFamily="66" charset="0"/>
            </a:endParaRPr>
          </a:p>
          <a:p>
            <a:pPr lvl="1" indent="342900">
              <a:buFont typeface="Wingdings" pitchFamily="2" charset="2"/>
              <a:buChar char="§"/>
              <a:tabLst>
                <a:tab pos="857250" algn="l"/>
                <a:tab pos="858838" algn="l"/>
                <a:tab pos="1597025" algn="l"/>
              </a:tabLst>
              <a:defRPr/>
            </a:pPr>
            <a:r>
              <a:rPr lang="en-US" sz="2800" dirty="0" smtClean="0">
                <a:latin typeface="Comic Sans MS" pitchFamily="66" charset="0"/>
              </a:rPr>
              <a:t>Is cost share required?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828799" y="457200"/>
          <a:ext cx="4799381" cy="6019800"/>
        </p:xfrm>
        <a:graphic>
          <a:graphicData uri="http://schemas.openxmlformats.org/presentationml/2006/ole">
            <mc:AlternateContent xmlns:mc="http://schemas.openxmlformats.org/markup-compatibility/2006">
              <mc:Choice xmlns:v="urn:schemas-microsoft-com:vml" Requires="v">
                <p:oleObj spid="_x0000_s83004" name="Document" r:id="rId3" imgW="7101323" imgH="8905860" progId="Word.Document.8">
                  <p:embed/>
                </p:oleObj>
              </mc:Choice>
              <mc:Fallback>
                <p:oleObj name="Document" r:id="rId3" imgW="7101323" imgH="89058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99" y="457200"/>
                        <a:ext cx="4799381"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726120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719322" y="457200"/>
          <a:ext cx="4493687" cy="6019800"/>
        </p:xfrm>
        <a:graphic>
          <a:graphicData uri="http://schemas.openxmlformats.org/presentationml/2006/ole">
            <mc:AlternateContent xmlns:mc="http://schemas.openxmlformats.org/markup-compatibility/2006">
              <mc:Choice xmlns:v="urn:schemas-microsoft-com:vml" Requires="v">
                <p:oleObj spid="_x0000_s84028" name="Document" r:id="rId3" imgW="6684574" imgH="8955863" progId="Word.Document.8">
                  <p:embed/>
                </p:oleObj>
              </mc:Choice>
              <mc:Fallback>
                <p:oleObj name="Document" r:id="rId3" imgW="6684574" imgH="895586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322" y="457200"/>
                        <a:ext cx="449368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83201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382000" cy="707886"/>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8838" algn="l"/>
                <a:tab pos="1028700" algn="l"/>
                <a:tab pos="1371600" algn="l"/>
              </a:tabLst>
              <a:defRPr/>
            </a:pPr>
            <a:r>
              <a:rPr lang="en-US" sz="4000" dirty="0" smtClean="0">
                <a:solidFill>
                  <a:srgbClr val="FFFFFF"/>
                </a:solidFill>
                <a:latin typeface="Comic Sans MS" pitchFamily="66" charset="0"/>
              </a:rPr>
              <a:t>How much do you </a:t>
            </a:r>
            <a:r>
              <a:rPr lang="en-US" sz="4000" u="sng" dirty="0" smtClean="0">
                <a:solidFill>
                  <a:srgbClr val="FFFFFF"/>
                </a:solidFill>
                <a:latin typeface="Comic Sans MS" pitchFamily="66" charset="0"/>
              </a:rPr>
              <a:t>need</a:t>
            </a:r>
            <a:r>
              <a:rPr lang="en-US" sz="4000" dirty="0" smtClean="0">
                <a:solidFill>
                  <a:srgbClr val="FFFFFF"/>
                </a:solidFill>
                <a:latin typeface="Comic Sans MS" pitchFamily="66" charset="0"/>
              </a:rPr>
              <a:t>?</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152400" y="914400"/>
            <a:ext cx="9144000" cy="3570208"/>
          </a:xfrm>
          <a:prstGeom prst="rect">
            <a:avLst/>
          </a:prstGeom>
          <a:noFill/>
          <a:ln w="9525">
            <a:noFill/>
            <a:miter lim="800000"/>
            <a:headEnd/>
            <a:tailEnd/>
          </a:ln>
        </p:spPr>
        <p:txBody>
          <a:bodyPr wrap="square">
            <a:spAutoFit/>
          </a:bodyPr>
          <a:lstStyle/>
          <a:p>
            <a:pPr marL="342900" lvl="1" indent="-342900" algn="ctr">
              <a:buClr>
                <a:srgbClr val="C00000"/>
              </a:buClr>
              <a:tabLst>
                <a:tab pos="514350" algn="l"/>
                <a:tab pos="1597025" algn="l"/>
              </a:tabLst>
              <a:defRPr/>
            </a:pPr>
            <a:r>
              <a:rPr lang="en-US" sz="3200" dirty="0" smtClean="0">
                <a:latin typeface="Comic Sans MS" pitchFamily="66" charset="0"/>
              </a:rPr>
              <a:t>	Many PI’s struggle with this question.</a:t>
            </a:r>
          </a:p>
          <a:p>
            <a:pPr marL="800100" lvl="1" indent="-342900" algn="ctr">
              <a:buClr>
                <a:srgbClr val="C00000"/>
              </a:buClr>
              <a:tabLst>
                <a:tab pos="858838" algn="l"/>
                <a:tab pos="1597025" algn="l"/>
              </a:tabLst>
              <a:defRPr/>
            </a:pPr>
            <a:endParaRPr lang="en-US" sz="1000" dirty="0" smtClean="0">
              <a:latin typeface="Comic Sans MS" pitchFamily="66" charset="0"/>
            </a:endParaRPr>
          </a:p>
          <a:p>
            <a:pPr marL="914400" lvl="1" indent="-457200">
              <a:buFont typeface="Wingdings" pitchFamily="2" charset="2"/>
              <a:buChar char="§"/>
              <a:tabLst>
                <a:tab pos="857250" algn="l"/>
                <a:tab pos="858838" algn="l"/>
                <a:tab pos="1597025" algn="l"/>
              </a:tabLst>
              <a:defRPr/>
            </a:pPr>
            <a:r>
              <a:rPr lang="en-US" sz="2800" dirty="0">
                <a:latin typeface="Comic Sans MS" pitchFamily="66" charset="0"/>
              </a:rPr>
              <a:t>C</a:t>
            </a:r>
            <a:r>
              <a:rPr lang="en-US" sz="2800" dirty="0" smtClean="0">
                <a:latin typeface="Comic Sans MS" pitchFamily="66" charset="0"/>
              </a:rPr>
              <a:t>arefully examine the project to determine what resources are </a:t>
            </a:r>
            <a:r>
              <a:rPr lang="en-US" sz="2800" u="sng" dirty="0" smtClean="0">
                <a:latin typeface="Comic Sans MS" pitchFamily="66" charset="0"/>
              </a:rPr>
              <a:t>absolutely necessary</a:t>
            </a:r>
            <a:r>
              <a:rPr lang="en-US" sz="2800" dirty="0" smtClean="0">
                <a:latin typeface="Comic Sans MS" pitchFamily="66" charset="0"/>
              </a:rPr>
              <a:t> to complete the work.</a:t>
            </a:r>
          </a:p>
          <a:p>
            <a:pPr marL="914400" lvl="1" indent="-457200">
              <a:buFont typeface="Wingdings" pitchFamily="2" charset="2"/>
              <a:buChar char="§"/>
              <a:tabLst>
                <a:tab pos="857250" algn="l"/>
                <a:tab pos="858838" algn="l"/>
                <a:tab pos="1597025" algn="l"/>
              </a:tabLst>
              <a:defRPr/>
            </a:pPr>
            <a:r>
              <a:rPr lang="en-US" sz="2800" dirty="0" smtClean="0">
                <a:latin typeface="Comic Sans MS" pitchFamily="66" charset="0"/>
              </a:rPr>
              <a:t>Focus </a:t>
            </a:r>
            <a:r>
              <a:rPr lang="en-US" sz="2800" dirty="0">
                <a:latin typeface="Comic Sans MS" pitchFamily="66" charset="0"/>
              </a:rPr>
              <a:t>on necessary resources </a:t>
            </a:r>
            <a:r>
              <a:rPr lang="en-US" sz="2800" dirty="0" smtClean="0">
                <a:latin typeface="Comic Sans MS" pitchFamily="66" charset="0"/>
              </a:rPr>
              <a:t>only at </a:t>
            </a:r>
            <a:r>
              <a:rPr lang="en-US" sz="2800" dirty="0">
                <a:latin typeface="Comic Sans MS" pitchFamily="66" charset="0"/>
              </a:rPr>
              <a:t>this point:</a:t>
            </a:r>
          </a:p>
          <a:p>
            <a:pPr marL="1714500" lvl="3" indent="-342900">
              <a:buFont typeface="Arial" pitchFamily="34" charset="0"/>
              <a:buChar char="•"/>
              <a:tabLst>
                <a:tab pos="800100" algn="l"/>
                <a:tab pos="1257300" algn="l"/>
                <a:tab pos="1371600" algn="l"/>
                <a:tab pos="1597025" algn="l"/>
              </a:tabLst>
              <a:defRPr/>
            </a:pPr>
            <a:r>
              <a:rPr lang="en-US" sz="2400" dirty="0" smtClean="0">
                <a:latin typeface="Comic Sans MS" pitchFamily="66" charset="0"/>
              </a:rPr>
              <a:t>2 </a:t>
            </a:r>
            <a:r>
              <a:rPr lang="en-US" sz="2400" dirty="0">
                <a:latin typeface="Comic Sans MS" pitchFamily="66" charset="0"/>
              </a:rPr>
              <a:t>months of your </a:t>
            </a:r>
            <a:r>
              <a:rPr lang="en-US" sz="2400" dirty="0" smtClean="0">
                <a:latin typeface="Comic Sans MS" pitchFamily="66" charset="0"/>
              </a:rPr>
              <a:t>time</a:t>
            </a:r>
          </a:p>
          <a:p>
            <a:pPr marL="1714500" lvl="3" indent="-342900">
              <a:buFont typeface="Arial" pitchFamily="34" charset="0"/>
              <a:buChar char="•"/>
              <a:tabLst>
                <a:tab pos="800100" algn="l"/>
                <a:tab pos="1257300" algn="l"/>
                <a:tab pos="1371600" algn="l"/>
                <a:tab pos="1597025" algn="l"/>
              </a:tabLst>
              <a:defRPr/>
            </a:pPr>
            <a:r>
              <a:rPr lang="en-US" sz="2400" dirty="0" smtClean="0">
                <a:latin typeface="Comic Sans MS" pitchFamily="66" charset="0"/>
              </a:rPr>
              <a:t>1 </a:t>
            </a:r>
            <a:r>
              <a:rPr lang="en-US" sz="2400" dirty="0">
                <a:latin typeface="Comic Sans MS" pitchFamily="66" charset="0"/>
              </a:rPr>
              <a:t>graduate </a:t>
            </a:r>
            <a:r>
              <a:rPr lang="en-US" sz="2400" dirty="0" smtClean="0">
                <a:latin typeface="Comic Sans MS" pitchFamily="66" charset="0"/>
              </a:rPr>
              <a:t>RA</a:t>
            </a:r>
          </a:p>
          <a:p>
            <a:pPr marL="1714500" lvl="3" indent="-342900">
              <a:buFont typeface="Arial" pitchFamily="34" charset="0"/>
              <a:buChar char="•"/>
              <a:tabLst>
                <a:tab pos="800100" algn="l"/>
                <a:tab pos="1257300" algn="l"/>
                <a:tab pos="1371600" algn="l"/>
                <a:tab pos="1597025" algn="l"/>
              </a:tabLst>
              <a:defRPr/>
            </a:pPr>
            <a:r>
              <a:rPr lang="en-US" sz="2400" dirty="0" smtClean="0">
                <a:latin typeface="Comic Sans MS" pitchFamily="66" charset="0"/>
              </a:rPr>
              <a:t>specialized </a:t>
            </a:r>
            <a:r>
              <a:rPr lang="en-US" sz="2400" dirty="0">
                <a:latin typeface="Comic Sans MS" pitchFamily="66" charset="0"/>
              </a:rPr>
              <a:t>piece of </a:t>
            </a:r>
            <a:r>
              <a:rPr lang="en-US" sz="2400" dirty="0" smtClean="0">
                <a:latin typeface="Comic Sans MS" pitchFamily="66" charset="0"/>
              </a:rPr>
              <a:t>equipment</a:t>
            </a:r>
          </a:p>
        </p:txBody>
      </p:sp>
      <p:sp>
        <p:nvSpPr>
          <p:cNvPr id="2" name="Oval 1"/>
          <p:cNvSpPr/>
          <p:nvPr/>
        </p:nvSpPr>
        <p:spPr bwMode="auto">
          <a:xfrm>
            <a:off x="209550" y="4524375"/>
            <a:ext cx="8705850" cy="19812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r>
              <a:rPr lang="en-US" sz="2800" u="sng" dirty="0">
                <a:solidFill>
                  <a:srgbClr val="FFFF00"/>
                </a:solidFill>
                <a:latin typeface="Comic Sans MS" pitchFamily="66" charset="0"/>
              </a:rPr>
              <a:t>Suggested Metric</a:t>
            </a:r>
            <a:r>
              <a:rPr lang="en-US" sz="2800" dirty="0">
                <a:solidFill>
                  <a:srgbClr val="FFFFFF"/>
                </a:solidFill>
                <a:latin typeface="Comic Sans MS" pitchFamily="66" charset="0"/>
              </a:rPr>
              <a:t>: If </a:t>
            </a:r>
            <a:r>
              <a:rPr lang="en-US" sz="2800" dirty="0" smtClean="0">
                <a:solidFill>
                  <a:srgbClr val="FFFFFF"/>
                </a:solidFill>
                <a:latin typeface="Comic Sans MS" pitchFamily="66" charset="0"/>
              </a:rPr>
              <a:t>an item is not included in the budget, you know the project will not be successful! </a:t>
            </a: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89322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allAtOnce"/>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382000" cy="707886"/>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8838" algn="l"/>
                <a:tab pos="1028700" algn="l"/>
                <a:tab pos="1371600" algn="l"/>
              </a:tabLst>
              <a:defRPr/>
            </a:pPr>
            <a:r>
              <a:rPr lang="en-US" sz="4000" dirty="0" smtClean="0">
                <a:solidFill>
                  <a:srgbClr val="FFFFFF"/>
                </a:solidFill>
                <a:latin typeface="Comic Sans MS" pitchFamily="66" charset="0"/>
              </a:rPr>
              <a:t>How much do you </a:t>
            </a:r>
            <a:r>
              <a:rPr lang="en-US" sz="4000" u="sng" dirty="0" smtClean="0">
                <a:solidFill>
                  <a:srgbClr val="FFFFFF"/>
                </a:solidFill>
                <a:latin typeface="Comic Sans MS" pitchFamily="66" charset="0"/>
              </a:rPr>
              <a:t>need</a:t>
            </a:r>
            <a:r>
              <a:rPr lang="en-US" sz="4000" dirty="0" smtClean="0">
                <a:solidFill>
                  <a:srgbClr val="FFFFFF"/>
                </a:solidFill>
                <a:latin typeface="Comic Sans MS" pitchFamily="66" charset="0"/>
              </a:rPr>
              <a:t>?</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152400" y="914400"/>
            <a:ext cx="9144000" cy="3570208"/>
          </a:xfrm>
          <a:prstGeom prst="rect">
            <a:avLst/>
          </a:prstGeom>
          <a:noFill/>
          <a:ln w="9525">
            <a:noFill/>
            <a:miter lim="800000"/>
            <a:headEnd/>
            <a:tailEnd/>
          </a:ln>
        </p:spPr>
        <p:txBody>
          <a:bodyPr wrap="square">
            <a:spAutoFit/>
          </a:bodyPr>
          <a:lstStyle/>
          <a:p>
            <a:pPr marL="342900" lvl="1" indent="-342900" algn="ctr">
              <a:buClr>
                <a:srgbClr val="C00000"/>
              </a:buClr>
              <a:tabLst>
                <a:tab pos="514350" algn="l"/>
                <a:tab pos="1597025" algn="l"/>
              </a:tabLst>
              <a:defRPr/>
            </a:pPr>
            <a:r>
              <a:rPr lang="en-US" sz="3200" dirty="0" smtClean="0">
                <a:latin typeface="Comic Sans MS" pitchFamily="66" charset="0"/>
              </a:rPr>
              <a:t>	Many PI’s struggle with this question.</a:t>
            </a:r>
          </a:p>
          <a:p>
            <a:pPr marL="800100" lvl="1" indent="-342900" algn="ctr">
              <a:buClr>
                <a:srgbClr val="C00000"/>
              </a:buClr>
              <a:tabLst>
                <a:tab pos="858838" algn="l"/>
                <a:tab pos="1597025" algn="l"/>
              </a:tabLst>
              <a:defRPr/>
            </a:pPr>
            <a:endParaRPr lang="en-US" sz="1000" dirty="0" smtClean="0">
              <a:latin typeface="Comic Sans MS" pitchFamily="66" charset="0"/>
            </a:endParaRPr>
          </a:p>
          <a:p>
            <a:pPr marL="914400" lvl="1" indent="-457200">
              <a:buFont typeface="Wingdings" pitchFamily="2" charset="2"/>
              <a:buChar char="§"/>
              <a:tabLst>
                <a:tab pos="857250" algn="l"/>
                <a:tab pos="858838" algn="l"/>
                <a:tab pos="1597025" algn="l"/>
              </a:tabLst>
              <a:defRPr/>
            </a:pPr>
            <a:r>
              <a:rPr lang="en-US" sz="2800" dirty="0">
                <a:latin typeface="Comic Sans MS" pitchFamily="66" charset="0"/>
              </a:rPr>
              <a:t>C</a:t>
            </a:r>
            <a:r>
              <a:rPr lang="en-US" sz="2800" dirty="0" smtClean="0">
                <a:latin typeface="Comic Sans MS" pitchFamily="66" charset="0"/>
              </a:rPr>
              <a:t>arefully examine the project to determine what resources are </a:t>
            </a:r>
            <a:r>
              <a:rPr lang="en-US" sz="2800" u="sng" dirty="0" smtClean="0">
                <a:latin typeface="Comic Sans MS" pitchFamily="66" charset="0"/>
              </a:rPr>
              <a:t>absolutely necessary</a:t>
            </a:r>
            <a:r>
              <a:rPr lang="en-US" sz="2800" dirty="0" smtClean="0">
                <a:latin typeface="Comic Sans MS" pitchFamily="66" charset="0"/>
              </a:rPr>
              <a:t> to complete the work.</a:t>
            </a:r>
          </a:p>
          <a:p>
            <a:pPr marL="914400" lvl="1" indent="-457200">
              <a:buFont typeface="Wingdings" pitchFamily="2" charset="2"/>
              <a:buChar char="§"/>
              <a:tabLst>
                <a:tab pos="857250" algn="l"/>
                <a:tab pos="858838" algn="l"/>
                <a:tab pos="1597025" algn="l"/>
              </a:tabLst>
              <a:defRPr/>
            </a:pPr>
            <a:r>
              <a:rPr lang="en-US" sz="2800" dirty="0" smtClean="0">
                <a:latin typeface="Comic Sans MS" pitchFamily="66" charset="0"/>
              </a:rPr>
              <a:t>Focus </a:t>
            </a:r>
            <a:r>
              <a:rPr lang="en-US" sz="2800" dirty="0">
                <a:latin typeface="Comic Sans MS" pitchFamily="66" charset="0"/>
              </a:rPr>
              <a:t>on necessary resources </a:t>
            </a:r>
            <a:r>
              <a:rPr lang="en-US" sz="2800" dirty="0" smtClean="0">
                <a:latin typeface="Comic Sans MS" pitchFamily="66" charset="0"/>
              </a:rPr>
              <a:t>only at </a:t>
            </a:r>
            <a:r>
              <a:rPr lang="en-US" sz="2800" dirty="0">
                <a:latin typeface="Comic Sans MS" pitchFamily="66" charset="0"/>
              </a:rPr>
              <a:t>this point:</a:t>
            </a:r>
          </a:p>
          <a:p>
            <a:pPr marL="1714500" lvl="3" indent="-342900">
              <a:buFont typeface="Arial" pitchFamily="34" charset="0"/>
              <a:buChar char="•"/>
              <a:tabLst>
                <a:tab pos="800100" algn="l"/>
                <a:tab pos="1257300" algn="l"/>
                <a:tab pos="1371600" algn="l"/>
                <a:tab pos="1597025" algn="l"/>
              </a:tabLst>
              <a:defRPr/>
            </a:pPr>
            <a:r>
              <a:rPr lang="en-US" sz="2400" dirty="0" smtClean="0">
                <a:latin typeface="Comic Sans MS" pitchFamily="66" charset="0"/>
              </a:rPr>
              <a:t>2 </a:t>
            </a:r>
            <a:r>
              <a:rPr lang="en-US" sz="2400" dirty="0">
                <a:latin typeface="Comic Sans MS" pitchFamily="66" charset="0"/>
              </a:rPr>
              <a:t>months of your </a:t>
            </a:r>
            <a:r>
              <a:rPr lang="en-US" sz="2400" dirty="0" smtClean="0">
                <a:latin typeface="Comic Sans MS" pitchFamily="66" charset="0"/>
              </a:rPr>
              <a:t>time</a:t>
            </a:r>
          </a:p>
          <a:p>
            <a:pPr marL="1714500" lvl="3" indent="-342900">
              <a:buFont typeface="Arial" pitchFamily="34" charset="0"/>
              <a:buChar char="•"/>
              <a:tabLst>
                <a:tab pos="800100" algn="l"/>
                <a:tab pos="1257300" algn="l"/>
                <a:tab pos="1371600" algn="l"/>
                <a:tab pos="1597025" algn="l"/>
              </a:tabLst>
              <a:defRPr/>
            </a:pPr>
            <a:r>
              <a:rPr lang="en-US" sz="2400" dirty="0" smtClean="0">
                <a:latin typeface="Comic Sans MS" pitchFamily="66" charset="0"/>
              </a:rPr>
              <a:t>1 </a:t>
            </a:r>
            <a:r>
              <a:rPr lang="en-US" sz="2400" dirty="0">
                <a:latin typeface="Comic Sans MS" pitchFamily="66" charset="0"/>
              </a:rPr>
              <a:t>graduate </a:t>
            </a:r>
            <a:r>
              <a:rPr lang="en-US" sz="2400" dirty="0" smtClean="0">
                <a:latin typeface="Comic Sans MS" pitchFamily="66" charset="0"/>
              </a:rPr>
              <a:t>RA</a:t>
            </a:r>
          </a:p>
          <a:p>
            <a:pPr marL="1714500" lvl="3" indent="-342900">
              <a:buFont typeface="Arial" pitchFamily="34" charset="0"/>
              <a:buChar char="•"/>
              <a:tabLst>
                <a:tab pos="800100" algn="l"/>
                <a:tab pos="1257300" algn="l"/>
                <a:tab pos="1371600" algn="l"/>
                <a:tab pos="1597025" algn="l"/>
              </a:tabLst>
              <a:defRPr/>
            </a:pPr>
            <a:r>
              <a:rPr lang="en-US" sz="2400" dirty="0" smtClean="0">
                <a:latin typeface="Comic Sans MS" pitchFamily="66" charset="0"/>
              </a:rPr>
              <a:t>specialized </a:t>
            </a:r>
            <a:r>
              <a:rPr lang="en-US" sz="2400" dirty="0">
                <a:latin typeface="Comic Sans MS" pitchFamily="66" charset="0"/>
              </a:rPr>
              <a:t>piece of </a:t>
            </a:r>
            <a:r>
              <a:rPr lang="en-US" sz="2400" dirty="0" smtClean="0">
                <a:latin typeface="Comic Sans MS" pitchFamily="66" charset="0"/>
              </a:rPr>
              <a:t>equipment</a:t>
            </a:r>
          </a:p>
        </p:txBody>
      </p:sp>
      <p:sp>
        <p:nvSpPr>
          <p:cNvPr id="2" name="Oval 1"/>
          <p:cNvSpPr/>
          <p:nvPr/>
        </p:nvSpPr>
        <p:spPr bwMode="auto">
          <a:xfrm>
            <a:off x="209550" y="4524375"/>
            <a:ext cx="8705850" cy="19812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a:r>
              <a:rPr lang="en-US" sz="2800" dirty="0" smtClean="0">
                <a:solidFill>
                  <a:srgbClr val="FFFF00"/>
                </a:solidFill>
                <a:latin typeface="Comic Sans MS" pitchFamily="66" charset="0"/>
              </a:rPr>
              <a:t>And you are willing to “walk away” from the project if this item isn’t in the budget! </a:t>
            </a:r>
            <a:endParaRPr kumimoji="0" lang="en-US" sz="2400" b="0" i="0"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97918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81000" y="152400"/>
            <a:ext cx="8382000" cy="707886"/>
          </a:xfrm>
          <a:prstGeom prst="rect">
            <a:avLst/>
          </a:prstGeom>
          <a:solidFill>
            <a:srgbClr val="C00000"/>
          </a:solidFill>
          <a:ln w="28575">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lvl="1" algn="ctr">
              <a:buClr>
                <a:srgbClr val="C00000"/>
              </a:buClr>
              <a:tabLst>
                <a:tab pos="857250" algn="l"/>
                <a:tab pos="858838" algn="l"/>
                <a:tab pos="971550" algn="l"/>
                <a:tab pos="1028700" algn="l"/>
                <a:tab pos="1714500" algn="l"/>
              </a:tabLst>
              <a:defRPr/>
            </a:pPr>
            <a:r>
              <a:rPr lang="en-US" sz="4000" dirty="0" smtClean="0">
                <a:solidFill>
                  <a:srgbClr val="FFFFFF"/>
                </a:solidFill>
                <a:latin typeface="Comic Sans MS" pitchFamily="66" charset="0"/>
              </a:rPr>
              <a:t>How much do you </a:t>
            </a:r>
            <a:r>
              <a:rPr lang="en-US" sz="4000" u="sng" dirty="0" smtClean="0">
                <a:solidFill>
                  <a:srgbClr val="FFFFFF"/>
                </a:solidFill>
                <a:latin typeface="Comic Sans MS" pitchFamily="66" charset="0"/>
              </a:rPr>
              <a:t>need</a:t>
            </a:r>
            <a:r>
              <a:rPr lang="en-US" sz="4000" dirty="0" smtClean="0">
                <a:solidFill>
                  <a:srgbClr val="FFFFFF"/>
                </a:solidFill>
                <a:latin typeface="Comic Sans MS" pitchFamily="66" charset="0"/>
              </a:rPr>
              <a:t>?</a:t>
            </a:r>
            <a:endParaRPr lang="en-US" sz="4000" dirty="0">
              <a:solidFill>
                <a:srgbClr val="FFFFFF"/>
              </a:solidFill>
              <a:latin typeface="Comic Sans MS" pitchFamily="66" charset="0"/>
            </a:endParaRPr>
          </a:p>
        </p:txBody>
      </p:sp>
      <p:sp>
        <p:nvSpPr>
          <p:cNvPr id="3076" name="Text Box 6"/>
          <p:cNvSpPr txBox="1">
            <a:spLocks noChangeArrowheads="1"/>
          </p:cNvSpPr>
          <p:nvPr/>
        </p:nvSpPr>
        <p:spPr bwMode="auto">
          <a:xfrm>
            <a:off x="0" y="914400"/>
            <a:ext cx="8991600" cy="1200329"/>
          </a:xfrm>
          <a:prstGeom prst="rect">
            <a:avLst/>
          </a:prstGeom>
          <a:noFill/>
          <a:ln w="9525">
            <a:noFill/>
            <a:miter lim="800000"/>
            <a:headEnd/>
            <a:tailEnd/>
          </a:ln>
        </p:spPr>
        <p:txBody>
          <a:bodyPr wrap="square">
            <a:spAutoFit/>
          </a:bodyPr>
          <a:lstStyle/>
          <a:p>
            <a:pPr marL="800100" lvl="1" indent="-342900">
              <a:buClr>
                <a:srgbClr val="C00000"/>
              </a:buClr>
              <a:tabLst>
                <a:tab pos="858838" algn="l"/>
                <a:tab pos="1597025" algn="l"/>
              </a:tabLst>
              <a:defRPr/>
            </a:pPr>
            <a:r>
              <a:rPr lang="en-US" sz="3200" dirty="0" smtClean="0">
                <a:latin typeface="Comic Sans MS" pitchFamily="66" charset="0"/>
              </a:rPr>
              <a:t>Do a rough “back of the envelop” estimate  			    of your budget needs</a:t>
            </a:r>
            <a:r>
              <a:rPr lang="en-US" sz="3200" dirty="0">
                <a:latin typeface="Comic Sans MS" pitchFamily="66" charset="0"/>
              </a:rPr>
              <a:t>.</a:t>
            </a:r>
            <a:endParaRPr lang="en-US" sz="3200" dirty="0" smtClean="0">
              <a:latin typeface="Comic Sans MS" pitchFamily="66" charset="0"/>
            </a:endParaRPr>
          </a:p>
          <a:p>
            <a:pPr lvl="1">
              <a:buClr>
                <a:srgbClr val="C00000"/>
              </a:buClr>
              <a:tabLst>
                <a:tab pos="857250" algn="l"/>
                <a:tab pos="858838" algn="l"/>
                <a:tab pos="1597025" algn="l"/>
              </a:tabLst>
              <a:defRPr/>
            </a:pPr>
            <a:endParaRPr lang="en-US" sz="800" dirty="0" smtClean="0">
              <a:latin typeface="Comic Sans MS" pitchFamily="66" charset="0"/>
            </a:endParaRPr>
          </a:p>
        </p:txBody>
      </p:sp>
      <p:sp>
        <p:nvSpPr>
          <p:cNvPr id="2" name="Oval 1"/>
          <p:cNvSpPr/>
          <p:nvPr/>
        </p:nvSpPr>
        <p:spPr bwMode="auto">
          <a:xfrm>
            <a:off x="609600" y="2133600"/>
            <a:ext cx="7772400" cy="39624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rgbClr val="FFFF00"/>
                </a:solidFill>
                <a:effectLst/>
                <a:latin typeface="Comic Sans MS" pitchFamily="66" charset="0"/>
              </a:rPr>
              <a:t>Prepare </a:t>
            </a:r>
            <a:r>
              <a:rPr lang="en-US" sz="2800" dirty="0" smtClean="0">
                <a:solidFill>
                  <a:srgbClr val="FFFF00"/>
                </a:solidFill>
                <a:latin typeface="Comic Sans MS" pitchFamily="66" charset="0"/>
              </a:rPr>
              <a:t>a personal</a:t>
            </a:r>
            <a:r>
              <a:rPr kumimoji="0" lang="en-US" sz="2800" i="0" u="none" strike="noStrike" cap="none" normalizeH="0" baseline="0" dirty="0" smtClean="0">
                <a:ln>
                  <a:noFill/>
                </a:ln>
                <a:solidFill>
                  <a:srgbClr val="FFFF00"/>
                </a:solidFill>
                <a:effectLst/>
                <a:latin typeface="Comic Sans MS" pitchFamily="66" charset="0"/>
              </a:rPr>
              <a:t> </a:t>
            </a:r>
            <a:r>
              <a:rPr kumimoji="0" lang="en-US" sz="2800" i="0" u="sng" strike="noStrike" cap="none" normalizeH="0" baseline="0" dirty="0" smtClean="0">
                <a:ln>
                  <a:noFill/>
                </a:ln>
                <a:solidFill>
                  <a:srgbClr val="FFFF00"/>
                </a:solidFill>
                <a:effectLst/>
                <a:latin typeface="Comic Sans MS" pitchFamily="66" charset="0"/>
              </a:rPr>
              <a:t>cheat</a:t>
            </a:r>
            <a:r>
              <a:rPr kumimoji="0" lang="en-US" sz="2800" i="0" u="sng" strike="noStrike" cap="none" normalizeH="0" dirty="0" smtClean="0">
                <a:ln>
                  <a:noFill/>
                </a:ln>
                <a:solidFill>
                  <a:srgbClr val="FFFF00"/>
                </a:solidFill>
                <a:effectLst/>
                <a:latin typeface="Comic Sans MS" pitchFamily="66" charset="0"/>
              </a:rPr>
              <a:t> sheet </a:t>
            </a:r>
            <a:r>
              <a:rPr kumimoji="0" lang="en-US" sz="2800" i="0" u="none" strike="noStrike" cap="none" normalizeH="0" dirty="0" smtClean="0">
                <a:ln>
                  <a:noFill/>
                </a:ln>
                <a:solidFill>
                  <a:srgbClr val="FFFF00"/>
                </a:solidFill>
                <a:effectLst/>
                <a:latin typeface="Comic Sans MS" pitchFamily="66" charset="0"/>
              </a:rPr>
              <a:t>for easy reference.  It should include (in round numbers) the cost of key components of your budgets, e.g., a month of your effort, a graduate student!</a:t>
            </a:r>
            <a:endParaRPr kumimoji="0" lang="en-US" sz="2800" i="0" u="none" strike="noStrike" cap="none" normalizeH="0" baseline="0" dirty="0" smtClean="0">
              <a:ln>
                <a:noFill/>
              </a:ln>
              <a:solidFill>
                <a:srgbClr val="FFFF00"/>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My Documents">
  <a:themeElements>
    <a:clrScheme name="">
      <a:dk1>
        <a:srgbClr val="000000"/>
      </a:dk1>
      <a:lt1>
        <a:srgbClr val="C0C0FF"/>
      </a:lt1>
      <a:dk2>
        <a:srgbClr val="0000FF"/>
      </a:dk2>
      <a:lt2>
        <a:srgbClr val="8080FF"/>
      </a:lt2>
      <a:accent1>
        <a:srgbClr val="E000E0"/>
      </a:accent1>
      <a:accent2>
        <a:srgbClr val="00FF00"/>
      </a:accent2>
      <a:accent3>
        <a:srgbClr val="DCDCFF"/>
      </a:accent3>
      <a:accent4>
        <a:srgbClr val="000000"/>
      </a:accent4>
      <a:accent5>
        <a:srgbClr val="EDAAED"/>
      </a:accent5>
      <a:accent6>
        <a:srgbClr val="00E700"/>
      </a:accent6>
      <a:hlink>
        <a:srgbClr val="FF0000"/>
      </a:hlink>
      <a:folHlink>
        <a:srgbClr val="4040FF"/>
      </a:folHlink>
    </a:clrScheme>
    <a:fontScheme name="My Documents">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My 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11918</TotalTime>
  <Pages>5</Pages>
  <Words>2183</Words>
  <Application>Microsoft Office PowerPoint</Application>
  <PresentationFormat>On-screen Show (4:3)</PresentationFormat>
  <Paragraphs>300</Paragraphs>
  <Slides>61</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My Documents</vt:lpstr>
      <vt:lpstr>Document</vt:lpstr>
      <vt:lpstr>COMP 918: Research Administration for Scientists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Congresswoman Jane Harmon</dc:title>
  <dc:creator>Raymond L. Bates</dc:creator>
  <dc:description>used for viewgraph presentations</dc:description>
  <cp:lastModifiedBy>Timothy Quigg</cp:lastModifiedBy>
  <cp:revision>668</cp:revision>
  <cp:lastPrinted>2012-11-19T21:49:57Z</cp:lastPrinted>
  <dcterms:created xsi:type="dcterms:W3CDTF">1996-01-11T12:18:14Z</dcterms:created>
  <dcterms:modified xsi:type="dcterms:W3CDTF">2013-01-09T21:16:13Z</dcterms:modified>
</cp:coreProperties>
</file>